
<file path=[Content_Types].xml><?xml version="1.0" encoding="utf-8"?>
<Types xmlns="http://schemas.openxmlformats.org/package/2006/content-types">
  <Default Extension="gif" ContentType="image/gif"/>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4"/>
  </p:notesMasterIdLst>
  <p:sldIdLst>
    <p:sldId id="256" r:id="rId2"/>
    <p:sldId id="298" r:id="rId3"/>
    <p:sldId id="304" r:id="rId4"/>
    <p:sldId id="299" r:id="rId5"/>
    <p:sldId id="302" r:id="rId6"/>
    <p:sldId id="303" r:id="rId7"/>
    <p:sldId id="305" r:id="rId8"/>
    <p:sldId id="307" r:id="rId9"/>
    <p:sldId id="308" r:id="rId10"/>
    <p:sldId id="290" r:id="rId11"/>
    <p:sldId id="268" r:id="rId12"/>
    <p:sldId id="30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1B9CC"/>
    <a:srgbClr val="8C97BC"/>
    <a:srgbClr val="1EBE9B"/>
    <a:srgbClr val="B0EAFF"/>
    <a:srgbClr val="49DE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86"/>
    <p:restoredTop sz="85426"/>
  </p:normalViewPr>
  <p:slideViewPr>
    <p:cSldViewPr snapToGrid="0" snapToObjects="1">
      <p:cViewPr varScale="1">
        <p:scale>
          <a:sx n="92" d="100"/>
          <a:sy n="92" d="100"/>
        </p:scale>
        <p:origin x="192"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0200714-2444-4856-809C-9E87665B0CE5}"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1D1B2891-69F7-4FCE-A60E-E30E2FF5B7B0}">
      <dgm:prSet/>
      <dgm:spPr/>
      <dgm:t>
        <a:bodyPr/>
        <a:lstStyle/>
        <a:p>
          <a:r>
            <a:rPr lang="en-CA" b="0" i="1"/>
            <a:t>Data Visualization Tips For More Effective And Engaging Design</a:t>
          </a:r>
          <a:r>
            <a:rPr lang="en-CA" b="0" i="0"/>
            <a:t>. (n.d.). Tableau. Retrieved October 29, 2022, from https://www.tableau.com/learn/articles/data-visualization-tips</a:t>
          </a:r>
          <a:endParaRPr lang="en-US"/>
        </a:p>
      </dgm:t>
    </dgm:pt>
    <dgm:pt modelId="{6CBE9CD6-3731-4441-8145-B9D985B940D8}" type="parTrans" cxnId="{49AA18B2-C65B-4CA5-BEA2-4117BD4834C2}">
      <dgm:prSet/>
      <dgm:spPr/>
      <dgm:t>
        <a:bodyPr/>
        <a:lstStyle/>
        <a:p>
          <a:endParaRPr lang="en-US"/>
        </a:p>
      </dgm:t>
    </dgm:pt>
    <dgm:pt modelId="{1E293A51-3A72-4B90-82BC-41564B4D0E4A}" type="sibTrans" cxnId="{49AA18B2-C65B-4CA5-BEA2-4117BD4834C2}">
      <dgm:prSet/>
      <dgm:spPr/>
      <dgm:t>
        <a:bodyPr/>
        <a:lstStyle/>
        <a:p>
          <a:endParaRPr lang="en-US"/>
        </a:p>
      </dgm:t>
    </dgm:pt>
    <dgm:pt modelId="{4C9B0381-AB51-4C91-885A-5842570BCD14}">
      <dgm:prSet/>
      <dgm:spPr/>
      <dgm:t>
        <a:bodyPr/>
        <a:lstStyle/>
        <a:p>
          <a:r>
            <a:rPr lang="en-CA" b="0" i="1"/>
            <a:t>Descriptive Statistics and Graphics - Easy Guides - Wiki - STHDA</a:t>
          </a:r>
          <a:r>
            <a:rPr lang="en-CA" b="0" i="0"/>
            <a:t>. (n.d.). Retrieved October 29, 2022, from http://www.sthda.com/english/wiki/descriptive-statistics-and-graphics</a:t>
          </a:r>
          <a:endParaRPr lang="en-US"/>
        </a:p>
      </dgm:t>
    </dgm:pt>
    <dgm:pt modelId="{57C08069-0240-4EDB-A477-6B0C9E083C4F}" type="parTrans" cxnId="{2F2342D1-62E6-45F0-A8E2-5FC2D18FA67B}">
      <dgm:prSet/>
      <dgm:spPr/>
      <dgm:t>
        <a:bodyPr/>
        <a:lstStyle/>
        <a:p>
          <a:endParaRPr lang="en-US"/>
        </a:p>
      </dgm:t>
    </dgm:pt>
    <dgm:pt modelId="{D84259AB-5481-407F-A857-C1C0618429C5}" type="sibTrans" cxnId="{2F2342D1-62E6-45F0-A8E2-5FC2D18FA67B}">
      <dgm:prSet/>
      <dgm:spPr/>
      <dgm:t>
        <a:bodyPr/>
        <a:lstStyle/>
        <a:p>
          <a:endParaRPr lang="en-US"/>
        </a:p>
      </dgm:t>
    </dgm:pt>
    <dgm:pt modelId="{DC6B4B92-D288-4D73-8F2D-DB1A3757E067}">
      <dgm:prSet/>
      <dgm:spPr/>
      <dgm:t>
        <a:bodyPr/>
        <a:lstStyle/>
        <a:p>
          <a:r>
            <a:rPr lang="en-CA" b="0" i="0"/>
            <a:t>Kervizic, J. (2021, December 13). </a:t>
          </a:r>
          <a:r>
            <a:rPr lang="en-CA" b="0" i="1"/>
            <a:t>Data Science Career Path &amp; Progression - Hacking Analytics</a:t>
          </a:r>
          <a:r>
            <a:rPr lang="en-CA" b="0" i="0"/>
            <a:t>. Medium. https://medium.com/analytics-and-data/data-science-career-path-progression-ab5140cfbc84</a:t>
          </a:r>
          <a:endParaRPr lang="en-US"/>
        </a:p>
      </dgm:t>
    </dgm:pt>
    <dgm:pt modelId="{C83F18F2-B826-4B2B-B83D-7469BA2FC6FB}" type="parTrans" cxnId="{B2911157-935A-4F8F-82DB-3C5F715A0690}">
      <dgm:prSet/>
      <dgm:spPr/>
      <dgm:t>
        <a:bodyPr/>
        <a:lstStyle/>
        <a:p>
          <a:endParaRPr lang="en-US"/>
        </a:p>
      </dgm:t>
    </dgm:pt>
    <dgm:pt modelId="{D0DE189F-A913-40E2-B64F-AB4AE413788D}" type="sibTrans" cxnId="{B2911157-935A-4F8F-82DB-3C5F715A0690}">
      <dgm:prSet/>
      <dgm:spPr/>
      <dgm:t>
        <a:bodyPr/>
        <a:lstStyle/>
        <a:p>
          <a:endParaRPr lang="en-US"/>
        </a:p>
      </dgm:t>
    </dgm:pt>
    <dgm:pt modelId="{9460EF8B-0411-42F5-95DF-11F4A6C062DD}">
      <dgm:prSet/>
      <dgm:spPr/>
      <dgm:t>
        <a:bodyPr/>
        <a:lstStyle/>
        <a:p>
          <a:r>
            <a:rPr lang="en-CA" b="0" i="1"/>
            <a:t>Mapping in R: Latitude and Longitude Coordinates</a:t>
          </a:r>
          <a:r>
            <a:rPr lang="en-CA" b="0" i="0"/>
            <a:t>. (n.d.). Mapping in R. Retrieved October 29, 2022, from https://map-rfun.library.duke.edu/01_georeference.html</a:t>
          </a:r>
          <a:endParaRPr lang="en-US"/>
        </a:p>
      </dgm:t>
    </dgm:pt>
    <dgm:pt modelId="{D4391C8F-8BCB-4459-8EDA-760EAB1D4D8E}" type="parTrans" cxnId="{78E5FB7D-301A-4E2B-8DCD-03869BBA3BBC}">
      <dgm:prSet/>
      <dgm:spPr/>
      <dgm:t>
        <a:bodyPr/>
        <a:lstStyle/>
        <a:p>
          <a:endParaRPr lang="en-US"/>
        </a:p>
      </dgm:t>
    </dgm:pt>
    <dgm:pt modelId="{49B5D65B-935B-466C-BC0C-B64F2BD599F1}" type="sibTrans" cxnId="{78E5FB7D-301A-4E2B-8DCD-03869BBA3BBC}">
      <dgm:prSet/>
      <dgm:spPr/>
      <dgm:t>
        <a:bodyPr/>
        <a:lstStyle/>
        <a:p>
          <a:endParaRPr lang="en-US"/>
        </a:p>
      </dgm:t>
    </dgm:pt>
    <dgm:pt modelId="{FF63DBAF-195B-454E-9109-DEF5A0D89B73}">
      <dgm:prSet/>
      <dgm:spPr/>
      <dgm:t>
        <a:bodyPr/>
        <a:lstStyle/>
        <a:p>
          <a:r>
            <a:rPr lang="en-CA" b="0" i="1"/>
            <a:t>New York City Airbnb Open Data</a:t>
          </a:r>
          <a:r>
            <a:rPr lang="en-CA" b="0" i="0"/>
            <a:t>. (2019, August 12). Kaggle. https://www.kaggle.com/datasets/dgomonov/new-york-city-airbnb-open-data?resource=download</a:t>
          </a:r>
          <a:endParaRPr lang="en-US"/>
        </a:p>
      </dgm:t>
    </dgm:pt>
    <dgm:pt modelId="{DADE55D3-9D56-48DB-8BB7-05A1E6ADF1EC}" type="parTrans" cxnId="{D4B5661E-3E00-4FD4-8C63-3514E9601ADC}">
      <dgm:prSet/>
      <dgm:spPr/>
      <dgm:t>
        <a:bodyPr/>
        <a:lstStyle/>
        <a:p>
          <a:endParaRPr lang="en-US"/>
        </a:p>
      </dgm:t>
    </dgm:pt>
    <dgm:pt modelId="{CC6191E3-31C0-4E45-973A-42154665EE32}" type="sibTrans" cxnId="{D4B5661E-3E00-4FD4-8C63-3514E9601ADC}">
      <dgm:prSet/>
      <dgm:spPr/>
      <dgm:t>
        <a:bodyPr/>
        <a:lstStyle/>
        <a:p>
          <a:endParaRPr lang="en-US"/>
        </a:p>
      </dgm:t>
    </dgm:pt>
    <dgm:pt modelId="{500EB3EF-1FCA-4C9C-8C9E-7F77157932BC}">
      <dgm:prSet/>
      <dgm:spPr/>
      <dgm:t>
        <a:bodyPr/>
        <a:lstStyle/>
        <a:p>
          <a:r>
            <a:rPr lang="en-CA" b="0" i="1"/>
            <a:t>R in Action, Second Edition</a:t>
          </a:r>
          <a:r>
            <a:rPr lang="en-CA" b="0" i="0"/>
            <a:t>. (n.d.). Manning Publications. Retrieved October 29, 2022, from https://www.manning.com/books/r-in-action-second-edition</a:t>
          </a:r>
          <a:endParaRPr lang="en-US"/>
        </a:p>
      </dgm:t>
    </dgm:pt>
    <dgm:pt modelId="{2520E07C-3715-44CE-B955-1B2F043BD37E}" type="parTrans" cxnId="{0053C4DC-310B-40C2-803F-0507E313585B}">
      <dgm:prSet/>
      <dgm:spPr/>
      <dgm:t>
        <a:bodyPr/>
        <a:lstStyle/>
        <a:p>
          <a:endParaRPr lang="en-US"/>
        </a:p>
      </dgm:t>
    </dgm:pt>
    <dgm:pt modelId="{01CE234D-2D9D-46FD-A81D-59BC7DF86E71}" type="sibTrans" cxnId="{0053C4DC-310B-40C2-803F-0507E313585B}">
      <dgm:prSet/>
      <dgm:spPr/>
      <dgm:t>
        <a:bodyPr/>
        <a:lstStyle/>
        <a:p>
          <a:endParaRPr lang="en-US"/>
        </a:p>
      </dgm:t>
    </dgm:pt>
    <dgm:pt modelId="{DBCD521F-7B03-5749-9506-C2D11CAF6D83}" type="pres">
      <dgm:prSet presAssocID="{C0200714-2444-4856-809C-9E87665B0CE5}" presName="vert0" presStyleCnt="0">
        <dgm:presLayoutVars>
          <dgm:dir/>
          <dgm:animOne val="branch"/>
          <dgm:animLvl val="lvl"/>
        </dgm:presLayoutVars>
      </dgm:prSet>
      <dgm:spPr/>
    </dgm:pt>
    <dgm:pt modelId="{A5C3E4CC-F5A0-5547-9854-F5B079716D49}" type="pres">
      <dgm:prSet presAssocID="{1D1B2891-69F7-4FCE-A60E-E30E2FF5B7B0}" presName="thickLine" presStyleLbl="alignNode1" presStyleIdx="0" presStyleCnt="6"/>
      <dgm:spPr/>
    </dgm:pt>
    <dgm:pt modelId="{725827F3-B7C1-C641-938F-A82268F17EC3}" type="pres">
      <dgm:prSet presAssocID="{1D1B2891-69F7-4FCE-A60E-E30E2FF5B7B0}" presName="horz1" presStyleCnt="0"/>
      <dgm:spPr/>
    </dgm:pt>
    <dgm:pt modelId="{9D074A3A-9DD0-304A-8465-226EA4A01F69}" type="pres">
      <dgm:prSet presAssocID="{1D1B2891-69F7-4FCE-A60E-E30E2FF5B7B0}" presName="tx1" presStyleLbl="revTx" presStyleIdx="0" presStyleCnt="6"/>
      <dgm:spPr/>
    </dgm:pt>
    <dgm:pt modelId="{FCCAA651-8569-4243-9601-1ADD36E16C95}" type="pres">
      <dgm:prSet presAssocID="{1D1B2891-69F7-4FCE-A60E-E30E2FF5B7B0}" presName="vert1" presStyleCnt="0"/>
      <dgm:spPr/>
    </dgm:pt>
    <dgm:pt modelId="{74871463-001D-B441-B3AA-13342DEE1716}" type="pres">
      <dgm:prSet presAssocID="{4C9B0381-AB51-4C91-885A-5842570BCD14}" presName="thickLine" presStyleLbl="alignNode1" presStyleIdx="1" presStyleCnt="6"/>
      <dgm:spPr/>
    </dgm:pt>
    <dgm:pt modelId="{0C1CD3DE-4DD3-B446-9674-68B58E06202D}" type="pres">
      <dgm:prSet presAssocID="{4C9B0381-AB51-4C91-885A-5842570BCD14}" presName="horz1" presStyleCnt="0"/>
      <dgm:spPr/>
    </dgm:pt>
    <dgm:pt modelId="{B6EBD569-9E39-114D-A2AE-5F43B95788C8}" type="pres">
      <dgm:prSet presAssocID="{4C9B0381-AB51-4C91-885A-5842570BCD14}" presName="tx1" presStyleLbl="revTx" presStyleIdx="1" presStyleCnt="6"/>
      <dgm:spPr/>
    </dgm:pt>
    <dgm:pt modelId="{22745E89-5AEE-6A4E-BE02-A42BD36DBC4A}" type="pres">
      <dgm:prSet presAssocID="{4C9B0381-AB51-4C91-885A-5842570BCD14}" presName="vert1" presStyleCnt="0"/>
      <dgm:spPr/>
    </dgm:pt>
    <dgm:pt modelId="{CEED3B69-D710-2847-A339-99A2C8834692}" type="pres">
      <dgm:prSet presAssocID="{DC6B4B92-D288-4D73-8F2D-DB1A3757E067}" presName="thickLine" presStyleLbl="alignNode1" presStyleIdx="2" presStyleCnt="6"/>
      <dgm:spPr/>
    </dgm:pt>
    <dgm:pt modelId="{6A41A8E3-7113-1B44-B9CD-925237ABA9AE}" type="pres">
      <dgm:prSet presAssocID="{DC6B4B92-D288-4D73-8F2D-DB1A3757E067}" presName="horz1" presStyleCnt="0"/>
      <dgm:spPr/>
    </dgm:pt>
    <dgm:pt modelId="{9D4E4C1F-33C9-C64F-8AE2-8388EA3CAAC8}" type="pres">
      <dgm:prSet presAssocID="{DC6B4B92-D288-4D73-8F2D-DB1A3757E067}" presName="tx1" presStyleLbl="revTx" presStyleIdx="2" presStyleCnt="6"/>
      <dgm:spPr/>
    </dgm:pt>
    <dgm:pt modelId="{5C9862CD-4CED-EB45-9F12-D0A9FF4BC214}" type="pres">
      <dgm:prSet presAssocID="{DC6B4B92-D288-4D73-8F2D-DB1A3757E067}" presName="vert1" presStyleCnt="0"/>
      <dgm:spPr/>
    </dgm:pt>
    <dgm:pt modelId="{F4E192C1-F97C-7C47-B580-C1080AF23E49}" type="pres">
      <dgm:prSet presAssocID="{9460EF8B-0411-42F5-95DF-11F4A6C062DD}" presName="thickLine" presStyleLbl="alignNode1" presStyleIdx="3" presStyleCnt="6"/>
      <dgm:spPr/>
    </dgm:pt>
    <dgm:pt modelId="{CEA83B3E-510A-A94F-997A-613A781DDD47}" type="pres">
      <dgm:prSet presAssocID="{9460EF8B-0411-42F5-95DF-11F4A6C062DD}" presName="horz1" presStyleCnt="0"/>
      <dgm:spPr/>
    </dgm:pt>
    <dgm:pt modelId="{7ACAAD01-C1C4-1146-82B0-C95A27AFE342}" type="pres">
      <dgm:prSet presAssocID="{9460EF8B-0411-42F5-95DF-11F4A6C062DD}" presName="tx1" presStyleLbl="revTx" presStyleIdx="3" presStyleCnt="6"/>
      <dgm:spPr/>
    </dgm:pt>
    <dgm:pt modelId="{7305990E-C2E9-1844-A125-0B6124FF0430}" type="pres">
      <dgm:prSet presAssocID="{9460EF8B-0411-42F5-95DF-11F4A6C062DD}" presName="vert1" presStyleCnt="0"/>
      <dgm:spPr/>
    </dgm:pt>
    <dgm:pt modelId="{D60D1A0F-1493-634B-B321-6348705A7013}" type="pres">
      <dgm:prSet presAssocID="{FF63DBAF-195B-454E-9109-DEF5A0D89B73}" presName="thickLine" presStyleLbl="alignNode1" presStyleIdx="4" presStyleCnt="6"/>
      <dgm:spPr/>
    </dgm:pt>
    <dgm:pt modelId="{F03E4664-33D4-3248-98EE-09C32A05869B}" type="pres">
      <dgm:prSet presAssocID="{FF63DBAF-195B-454E-9109-DEF5A0D89B73}" presName="horz1" presStyleCnt="0"/>
      <dgm:spPr/>
    </dgm:pt>
    <dgm:pt modelId="{6777A17D-0B36-174C-BC2E-683E49BB0073}" type="pres">
      <dgm:prSet presAssocID="{FF63DBAF-195B-454E-9109-DEF5A0D89B73}" presName="tx1" presStyleLbl="revTx" presStyleIdx="4" presStyleCnt="6"/>
      <dgm:spPr/>
    </dgm:pt>
    <dgm:pt modelId="{71F40505-0C5C-2549-9C9A-87AF8E40FB72}" type="pres">
      <dgm:prSet presAssocID="{FF63DBAF-195B-454E-9109-DEF5A0D89B73}" presName="vert1" presStyleCnt="0"/>
      <dgm:spPr/>
    </dgm:pt>
    <dgm:pt modelId="{659A878B-D90A-3C4A-A60D-965713F89014}" type="pres">
      <dgm:prSet presAssocID="{500EB3EF-1FCA-4C9C-8C9E-7F77157932BC}" presName="thickLine" presStyleLbl="alignNode1" presStyleIdx="5" presStyleCnt="6"/>
      <dgm:spPr/>
    </dgm:pt>
    <dgm:pt modelId="{0ED75DBB-A190-6946-9B31-F597A55F4F13}" type="pres">
      <dgm:prSet presAssocID="{500EB3EF-1FCA-4C9C-8C9E-7F77157932BC}" presName="horz1" presStyleCnt="0"/>
      <dgm:spPr/>
    </dgm:pt>
    <dgm:pt modelId="{655AA44F-D5FD-3B43-97C2-2595A34D01F5}" type="pres">
      <dgm:prSet presAssocID="{500EB3EF-1FCA-4C9C-8C9E-7F77157932BC}" presName="tx1" presStyleLbl="revTx" presStyleIdx="5" presStyleCnt="6"/>
      <dgm:spPr/>
    </dgm:pt>
    <dgm:pt modelId="{7F54CE7E-50A1-B642-B861-FF1AF49052E0}" type="pres">
      <dgm:prSet presAssocID="{500EB3EF-1FCA-4C9C-8C9E-7F77157932BC}" presName="vert1" presStyleCnt="0"/>
      <dgm:spPr/>
    </dgm:pt>
  </dgm:ptLst>
  <dgm:cxnLst>
    <dgm:cxn modelId="{D4B5661E-3E00-4FD4-8C63-3514E9601ADC}" srcId="{C0200714-2444-4856-809C-9E87665B0CE5}" destId="{FF63DBAF-195B-454E-9109-DEF5A0D89B73}" srcOrd="4" destOrd="0" parTransId="{DADE55D3-9D56-48DB-8BB7-05A1E6ADF1EC}" sibTransId="{CC6191E3-31C0-4E45-973A-42154665EE32}"/>
    <dgm:cxn modelId="{E436FE2D-C559-5143-848F-23A473795CC6}" type="presOf" srcId="{4C9B0381-AB51-4C91-885A-5842570BCD14}" destId="{B6EBD569-9E39-114D-A2AE-5F43B95788C8}" srcOrd="0" destOrd="0" presId="urn:microsoft.com/office/officeart/2008/layout/LinedList"/>
    <dgm:cxn modelId="{B2911157-935A-4F8F-82DB-3C5F715A0690}" srcId="{C0200714-2444-4856-809C-9E87665B0CE5}" destId="{DC6B4B92-D288-4D73-8F2D-DB1A3757E067}" srcOrd="2" destOrd="0" parTransId="{C83F18F2-B826-4B2B-B83D-7469BA2FC6FB}" sibTransId="{D0DE189F-A913-40E2-B64F-AB4AE413788D}"/>
    <dgm:cxn modelId="{78E5FB7D-301A-4E2B-8DCD-03869BBA3BBC}" srcId="{C0200714-2444-4856-809C-9E87665B0CE5}" destId="{9460EF8B-0411-42F5-95DF-11F4A6C062DD}" srcOrd="3" destOrd="0" parTransId="{D4391C8F-8BCB-4459-8EDA-760EAB1D4D8E}" sibTransId="{49B5D65B-935B-466C-BC0C-B64F2BD599F1}"/>
    <dgm:cxn modelId="{A1501B85-5B2B-424C-A86A-5E6AB3B655EB}" type="presOf" srcId="{DC6B4B92-D288-4D73-8F2D-DB1A3757E067}" destId="{9D4E4C1F-33C9-C64F-8AE2-8388EA3CAAC8}" srcOrd="0" destOrd="0" presId="urn:microsoft.com/office/officeart/2008/layout/LinedList"/>
    <dgm:cxn modelId="{49AA18B2-C65B-4CA5-BEA2-4117BD4834C2}" srcId="{C0200714-2444-4856-809C-9E87665B0CE5}" destId="{1D1B2891-69F7-4FCE-A60E-E30E2FF5B7B0}" srcOrd="0" destOrd="0" parTransId="{6CBE9CD6-3731-4441-8145-B9D985B940D8}" sibTransId="{1E293A51-3A72-4B90-82BC-41564B4D0E4A}"/>
    <dgm:cxn modelId="{F07578B3-E173-D54F-A767-735CE028F65A}" type="presOf" srcId="{FF63DBAF-195B-454E-9109-DEF5A0D89B73}" destId="{6777A17D-0B36-174C-BC2E-683E49BB0073}" srcOrd="0" destOrd="0" presId="urn:microsoft.com/office/officeart/2008/layout/LinedList"/>
    <dgm:cxn modelId="{2F2342D1-62E6-45F0-A8E2-5FC2D18FA67B}" srcId="{C0200714-2444-4856-809C-9E87665B0CE5}" destId="{4C9B0381-AB51-4C91-885A-5842570BCD14}" srcOrd="1" destOrd="0" parTransId="{57C08069-0240-4EDB-A477-6B0C9E083C4F}" sibTransId="{D84259AB-5481-407F-A857-C1C0618429C5}"/>
    <dgm:cxn modelId="{0053C4DC-310B-40C2-803F-0507E313585B}" srcId="{C0200714-2444-4856-809C-9E87665B0CE5}" destId="{500EB3EF-1FCA-4C9C-8C9E-7F77157932BC}" srcOrd="5" destOrd="0" parTransId="{2520E07C-3715-44CE-B955-1B2F043BD37E}" sibTransId="{01CE234D-2D9D-46FD-A81D-59BC7DF86E71}"/>
    <dgm:cxn modelId="{F1FA2DDD-19E6-2B4C-BBBB-2D49E9A8A762}" type="presOf" srcId="{9460EF8B-0411-42F5-95DF-11F4A6C062DD}" destId="{7ACAAD01-C1C4-1146-82B0-C95A27AFE342}" srcOrd="0" destOrd="0" presId="urn:microsoft.com/office/officeart/2008/layout/LinedList"/>
    <dgm:cxn modelId="{4FD54BE3-6187-B94F-B5F5-3CAD87AEEBBC}" type="presOf" srcId="{1D1B2891-69F7-4FCE-A60E-E30E2FF5B7B0}" destId="{9D074A3A-9DD0-304A-8465-226EA4A01F69}" srcOrd="0" destOrd="0" presId="urn:microsoft.com/office/officeart/2008/layout/LinedList"/>
    <dgm:cxn modelId="{CFB7C6E3-3A4B-4346-AA0A-E8F7400B965C}" type="presOf" srcId="{C0200714-2444-4856-809C-9E87665B0CE5}" destId="{DBCD521F-7B03-5749-9506-C2D11CAF6D83}" srcOrd="0" destOrd="0" presId="urn:microsoft.com/office/officeart/2008/layout/LinedList"/>
    <dgm:cxn modelId="{9B8CF8E9-15A7-AA4F-9303-609BC757C32E}" type="presOf" srcId="{500EB3EF-1FCA-4C9C-8C9E-7F77157932BC}" destId="{655AA44F-D5FD-3B43-97C2-2595A34D01F5}" srcOrd="0" destOrd="0" presId="urn:microsoft.com/office/officeart/2008/layout/LinedList"/>
    <dgm:cxn modelId="{7EE83D12-7493-6A44-8D67-E6601C94523B}" type="presParOf" srcId="{DBCD521F-7B03-5749-9506-C2D11CAF6D83}" destId="{A5C3E4CC-F5A0-5547-9854-F5B079716D49}" srcOrd="0" destOrd="0" presId="urn:microsoft.com/office/officeart/2008/layout/LinedList"/>
    <dgm:cxn modelId="{ED8586C7-96E4-6C48-9147-21E6537F75B6}" type="presParOf" srcId="{DBCD521F-7B03-5749-9506-C2D11CAF6D83}" destId="{725827F3-B7C1-C641-938F-A82268F17EC3}" srcOrd="1" destOrd="0" presId="urn:microsoft.com/office/officeart/2008/layout/LinedList"/>
    <dgm:cxn modelId="{AD247BB0-635E-6940-B36A-71EB512C9778}" type="presParOf" srcId="{725827F3-B7C1-C641-938F-A82268F17EC3}" destId="{9D074A3A-9DD0-304A-8465-226EA4A01F69}" srcOrd="0" destOrd="0" presId="urn:microsoft.com/office/officeart/2008/layout/LinedList"/>
    <dgm:cxn modelId="{0A837837-02BC-834D-B097-6EFC20818D88}" type="presParOf" srcId="{725827F3-B7C1-C641-938F-A82268F17EC3}" destId="{FCCAA651-8569-4243-9601-1ADD36E16C95}" srcOrd="1" destOrd="0" presId="urn:microsoft.com/office/officeart/2008/layout/LinedList"/>
    <dgm:cxn modelId="{C66DAABC-1810-DE46-BC30-81D5BF65D9AA}" type="presParOf" srcId="{DBCD521F-7B03-5749-9506-C2D11CAF6D83}" destId="{74871463-001D-B441-B3AA-13342DEE1716}" srcOrd="2" destOrd="0" presId="urn:microsoft.com/office/officeart/2008/layout/LinedList"/>
    <dgm:cxn modelId="{2DD5B72B-B266-4046-AF4A-C99CC83D72A0}" type="presParOf" srcId="{DBCD521F-7B03-5749-9506-C2D11CAF6D83}" destId="{0C1CD3DE-4DD3-B446-9674-68B58E06202D}" srcOrd="3" destOrd="0" presId="urn:microsoft.com/office/officeart/2008/layout/LinedList"/>
    <dgm:cxn modelId="{E07066D2-22C6-8B41-9218-EAD559897466}" type="presParOf" srcId="{0C1CD3DE-4DD3-B446-9674-68B58E06202D}" destId="{B6EBD569-9E39-114D-A2AE-5F43B95788C8}" srcOrd="0" destOrd="0" presId="urn:microsoft.com/office/officeart/2008/layout/LinedList"/>
    <dgm:cxn modelId="{66BCBA9B-A523-7C4E-8AC6-BD0E813C43A1}" type="presParOf" srcId="{0C1CD3DE-4DD3-B446-9674-68B58E06202D}" destId="{22745E89-5AEE-6A4E-BE02-A42BD36DBC4A}" srcOrd="1" destOrd="0" presId="urn:microsoft.com/office/officeart/2008/layout/LinedList"/>
    <dgm:cxn modelId="{52DB21F5-1D64-F045-960B-FA0EE4FA854B}" type="presParOf" srcId="{DBCD521F-7B03-5749-9506-C2D11CAF6D83}" destId="{CEED3B69-D710-2847-A339-99A2C8834692}" srcOrd="4" destOrd="0" presId="urn:microsoft.com/office/officeart/2008/layout/LinedList"/>
    <dgm:cxn modelId="{F01685CD-85DA-FB45-B59E-B733FDA46C15}" type="presParOf" srcId="{DBCD521F-7B03-5749-9506-C2D11CAF6D83}" destId="{6A41A8E3-7113-1B44-B9CD-925237ABA9AE}" srcOrd="5" destOrd="0" presId="urn:microsoft.com/office/officeart/2008/layout/LinedList"/>
    <dgm:cxn modelId="{ECF3CA8F-E96B-2A47-8358-9E159EE676DC}" type="presParOf" srcId="{6A41A8E3-7113-1B44-B9CD-925237ABA9AE}" destId="{9D4E4C1F-33C9-C64F-8AE2-8388EA3CAAC8}" srcOrd="0" destOrd="0" presId="urn:microsoft.com/office/officeart/2008/layout/LinedList"/>
    <dgm:cxn modelId="{DFF800D9-82CA-BE45-AAD2-244ECF218BC5}" type="presParOf" srcId="{6A41A8E3-7113-1B44-B9CD-925237ABA9AE}" destId="{5C9862CD-4CED-EB45-9F12-D0A9FF4BC214}" srcOrd="1" destOrd="0" presId="urn:microsoft.com/office/officeart/2008/layout/LinedList"/>
    <dgm:cxn modelId="{5A623E04-97FC-1241-BF08-3C926697E5C3}" type="presParOf" srcId="{DBCD521F-7B03-5749-9506-C2D11CAF6D83}" destId="{F4E192C1-F97C-7C47-B580-C1080AF23E49}" srcOrd="6" destOrd="0" presId="urn:microsoft.com/office/officeart/2008/layout/LinedList"/>
    <dgm:cxn modelId="{0CC239C1-09FC-6545-AAA4-A5B93CFE7271}" type="presParOf" srcId="{DBCD521F-7B03-5749-9506-C2D11CAF6D83}" destId="{CEA83B3E-510A-A94F-997A-613A781DDD47}" srcOrd="7" destOrd="0" presId="urn:microsoft.com/office/officeart/2008/layout/LinedList"/>
    <dgm:cxn modelId="{932CDEC3-7AEB-764B-951E-453FDCB6C6F5}" type="presParOf" srcId="{CEA83B3E-510A-A94F-997A-613A781DDD47}" destId="{7ACAAD01-C1C4-1146-82B0-C95A27AFE342}" srcOrd="0" destOrd="0" presId="urn:microsoft.com/office/officeart/2008/layout/LinedList"/>
    <dgm:cxn modelId="{0ED3491D-1965-674C-88AD-3EFEF1CB3DE2}" type="presParOf" srcId="{CEA83B3E-510A-A94F-997A-613A781DDD47}" destId="{7305990E-C2E9-1844-A125-0B6124FF0430}" srcOrd="1" destOrd="0" presId="urn:microsoft.com/office/officeart/2008/layout/LinedList"/>
    <dgm:cxn modelId="{2E83237A-671F-C748-95ED-806F10CC760A}" type="presParOf" srcId="{DBCD521F-7B03-5749-9506-C2D11CAF6D83}" destId="{D60D1A0F-1493-634B-B321-6348705A7013}" srcOrd="8" destOrd="0" presId="urn:microsoft.com/office/officeart/2008/layout/LinedList"/>
    <dgm:cxn modelId="{872CCC64-FFEC-1149-9A60-A65D6F87D294}" type="presParOf" srcId="{DBCD521F-7B03-5749-9506-C2D11CAF6D83}" destId="{F03E4664-33D4-3248-98EE-09C32A05869B}" srcOrd="9" destOrd="0" presId="urn:microsoft.com/office/officeart/2008/layout/LinedList"/>
    <dgm:cxn modelId="{72328630-AC1C-6E4E-9B10-826E794C30E2}" type="presParOf" srcId="{F03E4664-33D4-3248-98EE-09C32A05869B}" destId="{6777A17D-0B36-174C-BC2E-683E49BB0073}" srcOrd="0" destOrd="0" presId="urn:microsoft.com/office/officeart/2008/layout/LinedList"/>
    <dgm:cxn modelId="{BAFCAC88-A0EA-8A48-BF98-D57D2B75A791}" type="presParOf" srcId="{F03E4664-33D4-3248-98EE-09C32A05869B}" destId="{71F40505-0C5C-2549-9C9A-87AF8E40FB72}" srcOrd="1" destOrd="0" presId="urn:microsoft.com/office/officeart/2008/layout/LinedList"/>
    <dgm:cxn modelId="{8C3AEF5A-1D72-9B4D-BF1C-0256AFFDEEC5}" type="presParOf" srcId="{DBCD521F-7B03-5749-9506-C2D11CAF6D83}" destId="{659A878B-D90A-3C4A-A60D-965713F89014}" srcOrd="10" destOrd="0" presId="urn:microsoft.com/office/officeart/2008/layout/LinedList"/>
    <dgm:cxn modelId="{E3A1A43C-CD1B-574A-BABC-24B67BBB6864}" type="presParOf" srcId="{DBCD521F-7B03-5749-9506-C2D11CAF6D83}" destId="{0ED75DBB-A190-6946-9B31-F597A55F4F13}" srcOrd="11" destOrd="0" presId="urn:microsoft.com/office/officeart/2008/layout/LinedList"/>
    <dgm:cxn modelId="{839EC21D-1E15-164F-BDD8-23183E092D7A}" type="presParOf" srcId="{0ED75DBB-A190-6946-9B31-F597A55F4F13}" destId="{655AA44F-D5FD-3B43-97C2-2595A34D01F5}" srcOrd="0" destOrd="0" presId="urn:microsoft.com/office/officeart/2008/layout/LinedList"/>
    <dgm:cxn modelId="{559B380A-D887-7841-958A-957EDAD72809}" type="presParOf" srcId="{0ED75DBB-A190-6946-9B31-F597A55F4F13}" destId="{7F54CE7E-50A1-B642-B861-FF1AF49052E0}"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4961BA-2DBB-E24B-B7A5-822947E3DD60}" type="doc">
      <dgm:prSet loTypeId="urn:microsoft.com/office/officeart/2005/8/layout/hierarchy3" loCatId="" qsTypeId="urn:microsoft.com/office/officeart/2005/8/quickstyle/simple4" qsCatId="simple" csTypeId="urn:microsoft.com/office/officeart/2005/8/colors/accent2_2" csCatId="accent2" phldr="1"/>
      <dgm:spPr/>
      <dgm:t>
        <a:bodyPr/>
        <a:lstStyle/>
        <a:p>
          <a:endParaRPr lang="en-US"/>
        </a:p>
      </dgm:t>
    </dgm:pt>
    <dgm:pt modelId="{64984F7A-F8EF-6F47-AA77-019ED0B6EE50}">
      <dgm:prSet phldrT="[Text]"/>
      <dgm:spPr/>
      <dgm:t>
        <a:bodyPr/>
        <a:lstStyle/>
        <a:p>
          <a:r>
            <a:rPr lang="en-US" dirty="0"/>
            <a:t>UML Diagrams</a:t>
          </a:r>
        </a:p>
      </dgm:t>
    </dgm:pt>
    <dgm:pt modelId="{F68C4195-2210-0846-8B63-9334EC62104A}" type="parTrans" cxnId="{451BF077-97B2-DE41-9F07-EFA84917AAD3}">
      <dgm:prSet/>
      <dgm:spPr/>
      <dgm:t>
        <a:bodyPr/>
        <a:lstStyle/>
        <a:p>
          <a:endParaRPr lang="en-US"/>
        </a:p>
      </dgm:t>
    </dgm:pt>
    <dgm:pt modelId="{6B9AEE04-30D0-194B-B9F5-434407D45D32}" type="sibTrans" cxnId="{451BF077-97B2-DE41-9F07-EFA84917AAD3}">
      <dgm:prSet/>
      <dgm:spPr/>
      <dgm:t>
        <a:bodyPr/>
        <a:lstStyle/>
        <a:p>
          <a:endParaRPr lang="en-US"/>
        </a:p>
      </dgm:t>
    </dgm:pt>
    <dgm:pt modelId="{5C2EBF1B-1E39-1241-BDCB-A305C5017974}" type="asst">
      <dgm:prSet phldrT="[Text]"/>
      <dgm:spPr/>
      <dgm:t>
        <a:bodyPr/>
        <a:lstStyle/>
        <a:p>
          <a:r>
            <a:rPr lang="en-CA" b="0" i="0" u="none" dirty="0"/>
            <a:t>Structural</a:t>
          </a:r>
          <a:endParaRPr lang="en-US" dirty="0"/>
        </a:p>
      </dgm:t>
    </dgm:pt>
    <dgm:pt modelId="{DAC22C28-750B-474E-8A4B-2C17227EB7FF}" type="parTrans" cxnId="{5B1E20DA-C2E0-344B-87EE-CAB993159743}">
      <dgm:prSet/>
      <dgm:spPr/>
      <dgm:t>
        <a:bodyPr/>
        <a:lstStyle/>
        <a:p>
          <a:endParaRPr lang="en-US"/>
        </a:p>
      </dgm:t>
    </dgm:pt>
    <dgm:pt modelId="{6F3F410D-443A-D045-BA3C-95D22D8C318D}" type="sibTrans" cxnId="{5B1E20DA-C2E0-344B-87EE-CAB993159743}">
      <dgm:prSet/>
      <dgm:spPr/>
      <dgm:t>
        <a:bodyPr/>
        <a:lstStyle/>
        <a:p>
          <a:endParaRPr lang="en-US"/>
        </a:p>
      </dgm:t>
    </dgm:pt>
    <dgm:pt modelId="{D4CB5DC0-3D7B-EC42-9D4E-519081C951DE}">
      <dgm:prSet phldrT="[Text]"/>
      <dgm:spPr/>
      <dgm:t>
        <a:bodyPr/>
        <a:lstStyle/>
        <a:p>
          <a:r>
            <a:rPr lang="en-US" b="0" dirty="0"/>
            <a:t>Sequence</a:t>
          </a:r>
        </a:p>
      </dgm:t>
    </dgm:pt>
    <dgm:pt modelId="{BDF3D0AA-05A1-D947-B3BA-993F5C61FF2E}" type="parTrans" cxnId="{03D2D7D9-5103-6045-8B39-A0073918FC38}">
      <dgm:prSet/>
      <dgm:spPr/>
      <dgm:t>
        <a:bodyPr/>
        <a:lstStyle/>
        <a:p>
          <a:endParaRPr lang="en-US"/>
        </a:p>
      </dgm:t>
    </dgm:pt>
    <dgm:pt modelId="{40564463-C44A-D24A-B233-1BA9AABCFEA0}" type="sibTrans" cxnId="{03D2D7D9-5103-6045-8B39-A0073918FC38}">
      <dgm:prSet/>
      <dgm:spPr/>
      <dgm:t>
        <a:bodyPr/>
        <a:lstStyle/>
        <a:p>
          <a:endParaRPr lang="en-US"/>
        </a:p>
      </dgm:t>
    </dgm:pt>
    <dgm:pt modelId="{A58ED1F6-3A4C-5A46-85D4-33668F24EE41}">
      <dgm:prSet phldrT="[Text]"/>
      <dgm:spPr/>
      <dgm:t>
        <a:bodyPr/>
        <a:lstStyle/>
        <a:p>
          <a:r>
            <a:rPr lang="en-US" b="0" dirty="0"/>
            <a:t>Activity diagram</a:t>
          </a:r>
        </a:p>
      </dgm:t>
    </dgm:pt>
    <dgm:pt modelId="{48C4E535-34C3-3F4E-971C-E8FF43296A5A}" type="parTrans" cxnId="{CE8A8FDF-15A9-5F42-A3AE-CBD754B55754}">
      <dgm:prSet/>
      <dgm:spPr/>
      <dgm:t>
        <a:bodyPr/>
        <a:lstStyle/>
        <a:p>
          <a:endParaRPr lang="en-US"/>
        </a:p>
      </dgm:t>
    </dgm:pt>
    <dgm:pt modelId="{22DEBAB8-9E6E-2740-97D1-FD3696FE1DB8}" type="sibTrans" cxnId="{CE8A8FDF-15A9-5F42-A3AE-CBD754B55754}">
      <dgm:prSet/>
      <dgm:spPr/>
      <dgm:t>
        <a:bodyPr/>
        <a:lstStyle/>
        <a:p>
          <a:endParaRPr lang="en-US"/>
        </a:p>
      </dgm:t>
    </dgm:pt>
    <dgm:pt modelId="{A873DDD6-3A3A-B44C-9366-9B3BF937F3FA}">
      <dgm:prSet phldrT="[Text]"/>
      <dgm:spPr/>
      <dgm:t>
        <a:bodyPr/>
        <a:lstStyle/>
        <a:p>
          <a:r>
            <a:rPr lang="en-CA" b="0" i="0" u="none" dirty="0"/>
            <a:t>Use case diagram</a:t>
          </a:r>
          <a:endParaRPr lang="en-US" b="0" dirty="0"/>
        </a:p>
      </dgm:t>
    </dgm:pt>
    <dgm:pt modelId="{1AE3E666-5A77-9149-A1AE-D56C64DDCBFC}" type="parTrans" cxnId="{36A4AED8-5BFE-894E-9583-A54D1410FBE7}">
      <dgm:prSet/>
      <dgm:spPr/>
      <dgm:t>
        <a:bodyPr/>
        <a:lstStyle/>
        <a:p>
          <a:endParaRPr lang="en-US"/>
        </a:p>
      </dgm:t>
    </dgm:pt>
    <dgm:pt modelId="{2735C27B-87FD-D24A-B245-65A8F632C339}" type="sibTrans" cxnId="{36A4AED8-5BFE-894E-9583-A54D1410FBE7}">
      <dgm:prSet/>
      <dgm:spPr/>
      <dgm:t>
        <a:bodyPr/>
        <a:lstStyle/>
        <a:p>
          <a:endParaRPr lang="en-US"/>
        </a:p>
      </dgm:t>
    </dgm:pt>
    <dgm:pt modelId="{4D768674-7AFA-D14F-941B-974BF3C54EBC}" type="asst">
      <dgm:prSet/>
      <dgm:spPr/>
      <dgm:t>
        <a:bodyPr/>
        <a:lstStyle/>
        <a:p>
          <a:r>
            <a:rPr lang="en-CA" b="0" i="0" u="none" dirty="0"/>
            <a:t>Behavioral</a:t>
          </a:r>
          <a:endParaRPr lang="en-US" b="0" dirty="0"/>
        </a:p>
      </dgm:t>
    </dgm:pt>
    <dgm:pt modelId="{3DBFD112-37EE-ED43-9F43-0431575DBA47}" type="parTrans" cxnId="{B3B8E33E-AD6B-BF40-B112-0B66BF41659C}">
      <dgm:prSet/>
      <dgm:spPr/>
      <dgm:t>
        <a:bodyPr/>
        <a:lstStyle/>
        <a:p>
          <a:endParaRPr lang="en-US"/>
        </a:p>
      </dgm:t>
    </dgm:pt>
    <dgm:pt modelId="{1A002BB1-2196-F64B-BBFE-F4DEB6C12B5E}" type="sibTrans" cxnId="{B3B8E33E-AD6B-BF40-B112-0B66BF41659C}">
      <dgm:prSet/>
      <dgm:spPr/>
      <dgm:t>
        <a:bodyPr/>
        <a:lstStyle/>
        <a:p>
          <a:endParaRPr lang="en-US"/>
        </a:p>
      </dgm:t>
    </dgm:pt>
    <dgm:pt modelId="{26E67697-29ED-2C4F-BACD-4E6A47539DCD}">
      <dgm:prSet/>
      <dgm:spPr/>
      <dgm:t>
        <a:bodyPr/>
        <a:lstStyle/>
        <a:p>
          <a:r>
            <a:rPr lang="en-CA" b="0" i="0" u="none" dirty="0"/>
            <a:t>Profile diagram</a:t>
          </a:r>
          <a:endParaRPr lang="en-US" b="0" dirty="0"/>
        </a:p>
      </dgm:t>
    </dgm:pt>
    <dgm:pt modelId="{5C9FEE45-074C-0440-A4DA-4247DBFFBDE6}" type="parTrans" cxnId="{E85FFF8A-158E-0F4D-9FEC-53592259260B}">
      <dgm:prSet/>
      <dgm:spPr/>
      <dgm:t>
        <a:bodyPr/>
        <a:lstStyle/>
        <a:p>
          <a:endParaRPr lang="en-US"/>
        </a:p>
      </dgm:t>
    </dgm:pt>
    <dgm:pt modelId="{EB4B08F1-32DB-5042-BD06-E0E9B0803D33}" type="sibTrans" cxnId="{E85FFF8A-158E-0F4D-9FEC-53592259260B}">
      <dgm:prSet/>
      <dgm:spPr/>
      <dgm:t>
        <a:bodyPr/>
        <a:lstStyle/>
        <a:p>
          <a:endParaRPr lang="en-US"/>
        </a:p>
      </dgm:t>
    </dgm:pt>
    <dgm:pt modelId="{735AC347-60BD-9A4D-9D7B-DADBCCB2D411}">
      <dgm:prSet/>
      <dgm:spPr/>
      <dgm:t>
        <a:bodyPr/>
        <a:lstStyle/>
        <a:p>
          <a:r>
            <a:rPr lang="en-CA" b="0" i="0" u="none" dirty="0"/>
            <a:t>Package diagram</a:t>
          </a:r>
          <a:endParaRPr lang="en-US" b="0" dirty="0"/>
        </a:p>
      </dgm:t>
    </dgm:pt>
    <dgm:pt modelId="{CD588F92-4FF4-F04D-B361-9AA989C7DB7C}" type="parTrans" cxnId="{B78E7F1B-DE30-134A-A2FC-0753FFD3FD59}">
      <dgm:prSet/>
      <dgm:spPr/>
      <dgm:t>
        <a:bodyPr/>
        <a:lstStyle/>
        <a:p>
          <a:endParaRPr lang="en-US"/>
        </a:p>
      </dgm:t>
    </dgm:pt>
    <dgm:pt modelId="{D780E6CA-A322-4D47-B227-B555D4054B9F}" type="sibTrans" cxnId="{B78E7F1B-DE30-134A-A2FC-0753FFD3FD59}">
      <dgm:prSet/>
      <dgm:spPr/>
      <dgm:t>
        <a:bodyPr/>
        <a:lstStyle/>
        <a:p>
          <a:endParaRPr lang="en-US"/>
        </a:p>
      </dgm:t>
    </dgm:pt>
    <dgm:pt modelId="{7E7306CD-17B9-E34A-BDC0-A9C0968E2DCD}">
      <dgm:prSet/>
      <dgm:spPr/>
      <dgm:t>
        <a:bodyPr/>
        <a:lstStyle/>
        <a:p>
          <a:r>
            <a:rPr lang="en-CA" b="0" i="0" dirty="0"/>
            <a:t>Class diagram</a:t>
          </a:r>
          <a:endParaRPr lang="en-US" b="0" dirty="0"/>
        </a:p>
      </dgm:t>
    </dgm:pt>
    <dgm:pt modelId="{5CD8F082-9324-A840-BE3B-D5DB3AE76A45}" type="parTrans" cxnId="{D6C2DAC7-08EE-5449-9095-C16903877D3E}">
      <dgm:prSet/>
      <dgm:spPr/>
      <dgm:t>
        <a:bodyPr/>
        <a:lstStyle/>
        <a:p>
          <a:endParaRPr lang="en-US"/>
        </a:p>
      </dgm:t>
    </dgm:pt>
    <dgm:pt modelId="{B79B647D-2C5C-064F-9A1F-EBF461AA3DB4}" type="sibTrans" cxnId="{D6C2DAC7-08EE-5449-9095-C16903877D3E}">
      <dgm:prSet/>
      <dgm:spPr/>
      <dgm:t>
        <a:bodyPr/>
        <a:lstStyle/>
        <a:p>
          <a:endParaRPr lang="en-US"/>
        </a:p>
      </dgm:t>
    </dgm:pt>
    <dgm:pt modelId="{91A53E02-AD70-0E4D-BCC7-54E54A66BE16}">
      <dgm:prSet/>
      <dgm:spPr/>
      <dgm:t>
        <a:bodyPr/>
        <a:lstStyle/>
        <a:p>
          <a:r>
            <a:rPr lang="en-CA" b="0" i="0" u="none" dirty="0"/>
            <a:t>Deployment diagram</a:t>
          </a:r>
          <a:endParaRPr lang="en-US" b="0" dirty="0"/>
        </a:p>
      </dgm:t>
    </dgm:pt>
    <dgm:pt modelId="{73E57261-DF5E-1F4A-BADF-C639B88D25DD}" type="parTrans" cxnId="{D439EB9A-84B8-814A-AA13-8AF9D1FBDC0F}">
      <dgm:prSet/>
      <dgm:spPr/>
      <dgm:t>
        <a:bodyPr/>
        <a:lstStyle/>
        <a:p>
          <a:endParaRPr lang="en-US"/>
        </a:p>
      </dgm:t>
    </dgm:pt>
    <dgm:pt modelId="{2A92C029-A193-FF45-872A-7B8062A3F91C}" type="sibTrans" cxnId="{D439EB9A-84B8-814A-AA13-8AF9D1FBDC0F}">
      <dgm:prSet/>
      <dgm:spPr/>
      <dgm:t>
        <a:bodyPr/>
        <a:lstStyle/>
        <a:p>
          <a:endParaRPr lang="en-US"/>
        </a:p>
      </dgm:t>
    </dgm:pt>
    <dgm:pt modelId="{2807B1CA-0BC7-AD4E-9653-E6C0651FFC8D}">
      <dgm:prSet/>
      <dgm:spPr/>
      <dgm:t>
        <a:bodyPr/>
        <a:lstStyle/>
        <a:p>
          <a:r>
            <a:rPr lang="en-US" b="0" dirty="0"/>
            <a:t>Object diagram</a:t>
          </a:r>
        </a:p>
      </dgm:t>
    </dgm:pt>
    <dgm:pt modelId="{38E11A7E-0BC2-F04A-A4BB-68BAACFDA428}" type="parTrans" cxnId="{4789634B-D211-414D-96F0-AC17A9C0B96C}">
      <dgm:prSet/>
      <dgm:spPr/>
      <dgm:t>
        <a:bodyPr/>
        <a:lstStyle/>
        <a:p>
          <a:endParaRPr lang="en-US"/>
        </a:p>
      </dgm:t>
    </dgm:pt>
    <dgm:pt modelId="{94885D25-9DEB-3B46-A5FA-221E89A20F65}" type="sibTrans" cxnId="{4789634B-D211-414D-96F0-AC17A9C0B96C}">
      <dgm:prSet/>
      <dgm:spPr/>
      <dgm:t>
        <a:bodyPr/>
        <a:lstStyle/>
        <a:p>
          <a:endParaRPr lang="en-US"/>
        </a:p>
      </dgm:t>
    </dgm:pt>
    <dgm:pt modelId="{C4CC915F-56BA-7242-A6A0-8A009221E567}">
      <dgm:prSet/>
      <dgm:spPr/>
      <dgm:t>
        <a:bodyPr/>
        <a:lstStyle/>
        <a:p>
          <a:r>
            <a:rPr lang="en-CA" b="0" i="0" dirty="0"/>
            <a:t>Communication diagram</a:t>
          </a:r>
          <a:endParaRPr lang="en-US" b="0" dirty="0"/>
        </a:p>
      </dgm:t>
    </dgm:pt>
    <dgm:pt modelId="{CD1A2E45-259D-674D-9206-5C6D7A122471}" type="parTrans" cxnId="{CB7BF264-AC24-1246-99DA-CF02B9ED3421}">
      <dgm:prSet/>
      <dgm:spPr/>
      <dgm:t>
        <a:bodyPr/>
        <a:lstStyle/>
        <a:p>
          <a:endParaRPr lang="en-US"/>
        </a:p>
      </dgm:t>
    </dgm:pt>
    <dgm:pt modelId="{4A256A8C-2BFF-8F42-B623-057651427B4D}" type="sibTrans" cxnId="{CB7BF264-AC24-1246-99DA-CF02B9ED3421}">
      <dgm:prSet/>
      <dgm:spPr/>
      <dgm:t>
        <a:bodyPr/>
        <a:lstStyle/>
        <a:p>
          <a:endParaRPr lang="en-US"/>
        </a:p>
      </dgm:t>
    </dgm:pt>
    <dgm:pt modelId="{5E2240CB-3779-5043-96F5-7AF82A0DD317}">
      <dgm:prSet/>
      <dgm:spPr/>
      <dgm:t>
        <a:bodyPr/>
        <a:lstStyle/>
        <a:p>
          <a:r>
            <a:rPr lang="en-CA" b="0" i="0" u="none" dirty="0"/>
            <a:t>Interaction overview diagram</a:t>
          </a:r>
          <a:endParaRPr lang="en-US" b="0" dirty="0"/>
        </a:p>
      </dgm:t>
    </dgm:pt>
    <dgm:pt modelId="{1F51B137-6CAB-9241-A6B2-5B49FC5F658D}" type="parTrans" cxnId="{315CF332-405D-5741-B307-B4F7736C9758}">
      <dgm:prSet/>
      <dgm:spPr/>
      <dgm:t>
        <a:bodyPr/>
        <a:lstStyle/>
        <a:p>
          <a:endParaRPr lang="en-US"/>
        </a:p>
      </dgm:t>
    </dgm:pt>
    <dgm:pt modelId="{EAFD4DEC-3511-D344-A76D-B1803D31776B}" type="sibTrans" cxnId="{315CF332-405D-5741-B307-B4F7736C9758}">
      <dgm:prSet/>
      <dgm:spPr/>
      <dgm:t>
        <a:bodyPr/>
        <a:lstStyle/>
        <a:p>
          <a:endParaRPr lang="en-US"/>
        </a:p>
      </dgm:t>
    </dgm:pt>
    <dgm:pt modelId="{C8F29186-99B2-AE47-8CDA-479767DF5D79}" type="pres">
      <dgm:prSet presAssocID="{054961BA-2DBB-E24B-B7A5-822947E3DD60}" presName="diagram" presStyleCnt="0">
        <dgm:presLayoutVars>
          <dgm:chPref val="1"/>
          <dgm:dir/>
          <dgm:animOne val="branch"/>
          <dgm:animLvl val="lvl"/>
          <dgm:resizeHandles/>
        </dgm:presLayoutVars>
      </dgm:prSet>
      <dgm:spPr/>
    </dgm:pt>
    <dgm:pt modelId="{74396E02-063D-D14C-95E8-DC2080427675}" type="pres">
      <dgm:prSet presAssocID="{64984F7A-F8EF-6F47-AA77-019ED0B6EE50}" presName="root" presStyleCnt="0"/>
      <dgm:spPr/>
    </dgm:pt>
    <dgm:pt modelId="{7F614D9C-DDE3-AE42-96A9-EDB3BEDAE345}" type="pres">
      <dgm:prSet presAssocID="{64984F7A-F8EF-6F47-AA77-019ED0B6EE50}" presName="rootComposite" presStyleCnt="0"/>
      <dgm:spPr/>
    </dgm:pt>
    <dgm:pt modelId="{4FA510DE-9DC7-6F4D-8337-764515AA0CFC}" type="pres">
      <dgm:prSet presAssocID="{64984F7A-F8EF-6F47-AA77-019ED0B6EE50}" presName="rootText" presStyleLbl="node1" presStyleIdx="0" presStyleCnt="1"/>
      <dgm:spPr/>
    </dgm:pt>
    <dgm:pt modelId="{5C50B98E-B67E-1C4B-9041-8559C7682178}" type="pres">
      <dgm:prSet presAssocID="{64984F7A-F8EF-6F47-AA77-019ED0B6EE50}" presName="rootConnector" presStyleLbl="node1" presStyleIdx="0" presStyleCnt="1"/>
      <dgm:spPr/>
    </dgm:pt>
    <dgm:pt modelId="{2F8636CB-F1C2-794C-8B82-124B2217B9AD}" type="pres">
      <dgm:prSet presAssocID="{64984F7A-F8EF-6F47-AA77-019ED0B6EE50}" presName="childShape" presStyleCnt="0"/>
      <dgm:spPr/>
    </dgm:pt>
    <dgm:pt modelId="{82B68DE9-E06E-9D45-873B-B4F0835F8527}" type="pres">
      <dgm:prSet presAssocID="{DAC22C28-750B-474E-8A4B-2C17227EB7FF}" presName="Name13" presStyleLbl="parChTrans1D2" presStyleIdx="0" presStyleCnt="2"/>
      <dgm:spPr/>
    </dgm:pt>
    <dgm:pt modelId="{DD6313E7-839F-BA46-8114-46751D4D8D24}" type="pres">
      <dgm:prSet presAssocID="{5C2EBF1B-1E39-1241-BDCB-A305C5017974}" presName="childText" presStyleLbl="bgAcc1" presStyleIdx="0" presStyleCnt="2">
        <dgm:presLayoutVars>
          <dgm:bulletEnabled val="1"/>
        </dgm:presLayoutVars>
      </dgm:prSet>
      <dgm:spPr/>
    </dgm:pt>
    <dgm:pt modelId="{613B7051-86EF-7840-9487-2B8ED0A0B4BD}" type="pres">
      <dgm:prSet presAssocID="{3DBFD112-37EE-ED43-9F43-0431575DBA47}" presName="Name13" presStyleLbl="parChTrans1D2" presStyleIdx="1" presStyleCnt="2"/>
      <dgm:spPr/>
    </dgm:pt>
    <dgm:pt modelId="{FAC30CA0-21B5-0C42-BB59-9865AEDC0B69}" type="pres">
      <dgm:prSet presAssocID="{4D768674-7AFA-D14F-941B-974BF3C54EBC}" presName="childText" presStyleLbl="bgAcc1" presStyleIdx="1" presStyleCnt="2">
        <dgm:presLayoutVars>
          <dgm:bulletEnabled val="1"/>
        </dgm:presLayoutVars>
      </dgm:prSet>
      <dgm:spPr/>
    </dgm:pt>
  </dgm:ptLst>
  <dgm:cxnLst>
    <dgm:cxn modelId="{67965215-D54E-AE4B-B790-7CD174318287}" type="presOf" srcId="{D4CB5DC0-3D7B-EC42-9D4E-519081C951DE}" destId="{FAC30CA0-21B5-0C42-BB59-9865AEDC0B69}" srcOrd="0" destOrd="1" presId="urn:microsoft.com/office/officeart/2005/8/layout/hierarchy3"/>
    <dgm:cxn modelId="{B78E7F1B-DE30-134A-A2FC-0753FFD3FD59}" srcId="{5C2EBF1B-1E39-1241-BDCB-A305C5017974}" destId="{735AC347-60BD-9A4D-9D7B-DADBCCB2D411}" srcOrd="1" destOrd="0" parTransId="{CD588F92-4FF4-F04D-B361-9AA989C7DB7C}" sibTransId="{D780E6CA-A322-4D47-B227-B555D4054B9F}"/>
    <dgm:cxn modelId="{E487DC21-861B-9647-993C-2EE5331D2ED1}" type="presOf" srcId="{26E67697-29ED-2C4F-BACD-4E6A47539DCD}" destId="{DD6313E7-839F-BA46-8114-46751D4D8D24}" srcOrd="0" destOrd="1" presId="urn:microsoft.com/office/officeart/2005/8/layout/hierarchy3"/>
    <dgm:cxn modelId="{5A666B24-56BD-B845-964C-211542142768}" type="presOf" srcId="{C4CC915F-56BA-7242-A6A0-8A009221E567}" destId="{FAC30CA0-21B5-0C42-BB59-9865AEDC0B69}" srcOrd="0" destOrd="4" presId="urn:microsoft.com/office/officeart/2005/8/layout/hierarchy3"/>
    <dgm:cxn modelId="{315CF332-405D-5741-B307-B4F7736C9758}" srcId="{4D768674-7AFA-D14F-941B-974BF3C54EBC}" destId="{5E2240CB-3779-5043-96F5-7AF82A0DD317}" srcOrd="4" destOrd="0" parTransId="{1F51B137-6CAB-9241-A6B2-5B49FC5F658D}" sibTransId="{EAFD4DEC-3511-D344-A76D-B1803D31776B}"/>
    <dgm:cxn modelId="{B3B8E33E-AD6B-BF40-B112-0B66BF41659C}" srcId="{64984F7A-F8EF-6F47-AA77-019ED0B6EE50}" destId="{4D768674-7AFA-D14F-941B-974BF3C54EBC}" srcOrd="1" destOrd="0" parTransId="{3DBFD112-37EE-ED43-9F43-0431575DBA47}" sibTransId="{1A002BB1-2196-F64B-BBFE-F4DEB6C12B5E}"/>
    <dgm:cxn modelId="{6DD5F249-79CA-9B43-81B3-BC900285FE02}" type="presOf" srcId="{A58ED1F6-3A4C-5A46-85D4-33668F24EE41}" destId="{FAC30CA0-21B5-0C42-BB59-9865AEDC0B69}" srcOrd="0" destOrd="2" presId="urn:microsoft.com/office/officeart/2005/8/layout/hierarchy3"/>
    <dgm:cxn modelId="{4789634B-D211-414D-96F0-AC17A9C0B96C}" srcId="{5C2EBF1B-1E39-1241-BDCB-A305C5017974}" destId="{2807B1CA-0BC7-AD4E-9653-E6C0651FFC8D}" srcOrd="4" destOrd="0" parTransId="{38E11A7E-0BC2-F04A-A4BB-68BAACFDA428}" sibTransId="{94885D25-9DEB-3B46-A5FA-221E89A20F65}"/>
    <dgm:cxn modelId="{04DF0F5F-CE8B-9D48-A660-AAC62C57B073}" type="presOf" srcId="{91A53E02-AD70-0E4D-BCC7-54E54A66BE16}" destId="{DD6313E7-839F-BA46-8114-46751D4D8D24}" srcOrd="0" destOrd="4" presId="urn:microsoft.com/office/officeart/2005/8/layout/hierarchy3"/>
    <dgm:cxn modelId="{060FEF60-48EB-9B42-8D72-9A5A22ED667F}" type="presOf" srcId="{64984F7A-F8EF-6F47-AA77-019ED0B6EE50}" destId="{4FA510DE-9DC7-6F4D-8337-764515AA0CFC}" srcOrd="0" destOrd="0" presId="urn:microsoft.com/office/officeart/2005/8/layout/hierarchy3"/>
    <dgm:cxn modelId="{CB7BF264-AC24-1246-99DA-CF02B9ED3421}" srcId="{4D768674-7AFA-D14F-941B-974BF3C54EBC}" destId="{C4CC915F-56BA-7242-A6A0-8A009221E567}" srcOrd="3" destOrd="0" parTransId="{CD1A2E45-259D-674D-9206-5C6D7A122471}" sibTransId="{4A256A8C-2BFF-8F42-B623-057651427B4D}"/>
    <dgm:cxn modelId="{451BF077-97B2-DE41-9F07-EFA84917AAD3}" srcId="{054961BA-2DBB-E24B-B7A5-822947E3DD60}" destId="{64984F7A-F8EF-6F47-AA77-019ED0B6EE50}" srcOrd="0" destOrd="0" parTransId="{F68C4195-2210-0846-8B63-9334EC62104A}" sibTransId="{6B9AEE04-30D0-194B-B9F5-434407D45D32}"/>
    <dgm:cxn modelId="{2D787F78-D9E5-D44E-8C80-B3D7AE9964FA}" type="presOf" srcId="{A873DDD6-3A3A-B44C-9366-9B3BF937F3FA}" destId="{FAC30CA0-21B5-0C42-BB59-9865AEDC0B69}" srcOrd="0" destOrd="3" presId="urn:microsoft.com/office/officeart/2005/8/layout/hierarchy3"/>
    <dgm:cxn modelId="{04949D7E-E209-FB40-88D6-ED6E3C1A4C58}" type="presOf" srcId="{64984F7A-F8EF-6F47-AA77-019ED0B6EE50}" destId="{5C50B98E-B67E-1C4B-9041-8559C7682178}" srcOrd="1" destOrd="0" presId="urn:microsoft.com/office/officeart/2005/8/layout/hierarchy3"/>
    <dgm:cxn modelId="{E85FFF8A-158E-0F4D-9FEC-53592259260B}" srcId="{5C2EBF1B-1E39-1241-BDCB-A305C5017974}" destId="{26E67697-29ED-2C4F-BACD-4E6A47539DCD}" srcOrd="0" destOrd="0" parTransId="{5C9FEE45-074C-0440-A4DA-4247DBFFBDE6}" sibTransId="{EB4B08F1-32DB-5042-BD06-E0E9B0803D33}"/>
    <dgm:cxn modelId="{F29B8C8F-223F-704D-A0BE-8CC9E59186FD}" type="presOf" srcId="{5C2EBF1B-1E39-1241-BDCB-A305C5017974}" destId="{DD6313E7-839F-BA46-8114-46751D4D8D24}" srcOrd="0" destOrd="0" presId="urn:microsoft.com/office/officeart/2005/8/layout/hierarchy3"/>
    <dgm:cxn modelId="{D439EB9A-84B8-814A-AA13-8AF9D1FBDC0F}" srcId="{5C2EBF1B-1E39-1241-BDCB-A305C5017974}" destId="{91A53E02-AD70-0E4D-BCC7-54E54A66BE16}" srcOrd="3" destOrd="0" parTransId="{73E57261-DF5E-1F4A-BADF-C639B88D25DD}" sibTransId="{2A92C029-A193-FF45-872A-7B8062A3F91C}"/>
    <dgm:cxn modelId="{04CEB2BD-BD8A-704B-90CD-C64E731C0A58}" type="presOf" srcId="{2807B1CA-0BC7-AD4E-9653-E6C0651FFC8D}" destId="{DD6313E7-839F-BA46-8114-46751D4D8D24}" srcOrd="0" destOrd="5" presId="urn:microsoft.com/office/officeart/2005/8/layout/hierarchy3"/>
    <dgm:cxn modelId="{6900F0C3-198A-464A-AE52-82CEDC192AB5}" type="presOf" srcId="{054961BA-2DBB-E24B-B7A5-822947E3DD60}" destId="{C8F29186-99B2-AE47-8CDA-479767DF5D79}" srcOrd="0" destOrd="0" presId="urn:microsoft.com/office/officeart/2005/8/layout/hierarchy3"/>
    <dgm:cxn modelId="{D6C2DAC7-08EE-5449-9095-C16903877D3E}" srcId="{5C2EBF1B-1E39-1241-BDCB-A305C5017974}" destId="{7E7306CD-17B9-E34A-BDC0-A9C0968E2DCD}" srcOrd="2" destOrd="0" parTransId="{5CD8F082-9324-A840-BE3B-D5DB3AE76A45}" sibTransId="{B79B647D-2C5C-064F-9A1F-EBF461AA3DB4}"/>
    <dgm:cxn modelId="{F2A08ECB-6059-1042-B92E-C8B56DF2575D}" type="presOf" srcId="{4D768674-7AFA-D14F-941B-974BF3C54EBC}" destId="{FAC30CA0-21B5-0C42-BB59-9865AEDC0B69}" srcOrd="0" destOrd="0" presId="urn:microsoft.com/office/officeart/2005/8/layout/hierarchy3"/>
    <dgm:cxn modelId="{493612CD-60AC-4F42-A87C-AD16B33305D0}" type="presOf" srcId="{DAC22C28-750B-474E-8A4B-2C17227EB7FF}" destId="{82B68DE9-E06E-9D45-873B-B4F0835F8527}" srcOrd="0" destOrd="0" presId="urn:microsoft.com/office/officeart/2005/8/layout/hierarchy3"/>
    <dgm:cxn modelId="{36A4AED8-5BFE-894E-9583-A54D1410FBE7}" srcId="{4D768674-7AFA-D14F-941B-974BF3C54EBC}" destId="{A873DDD6-3A3A-B44C-9366-9B3BF937F3FA}" srcOrd="2" destOrd="0" parTransId="{1AE3E666-5A77-9149-A1AE-D56C64DDCBFC}" sibTransId="{2735C27B-87FD-D24A-B245-65A8F632C339}"/>
    <dgm:cxn modelId="{03D2D7D9-5103-6045-8B39-A0073918FC38}" srcId="{4D768674-7AFA-D14F-941B-974BF3C54EBC}" destId="{D4CB5DC0-3D7B-EC42-9D4E-519081C951DE}" srcOrd="0" destOrd="0" parTransId="{BDF3D0AA-05A1-D947-B3BA-993F5C61FF2E}" sibTransId="{40564463-C44A-D24A-B233-1BA9AABCFEA0}"/>
    <dgm:cxn modelId="{5B1E20DA-C2E0-344B-87EE-CAB993159743}" srcId="{64984F7A-F8EF-6F47-AA77-019ED0B6EE50}" destId="{5C2EBF1B-1E39-1241-BDCB-A305C5017974}" srcOrd="0" destOrd="0" parTransId="{DAC22C28-750B-474E-8A4B-2C17227EB7FF}" sibTransId="{6F3F410D-443A-D045-BA3C-95D22D8C318D}"/>
    <dgm:cxn modelId="{CE8A8FDF-15A9-5F42-A3AE-CBD754B55754}" srcId="{4D768674-7AFA-D14F-941B-974BF3C54EBC}" destId="{A58ED1F6-3A4C-5A46-85D4-33668F24EE41}" srcOrd="1" destOrd="0" parTransId="{48C4E535-34C3-3F4E-971C-E8FF43296A5A}" sibTransId="{22DEBAB8-9E6E-2740-97D1-FD3696FE1DB8}"/>
    <dgm:cxn modelId="{4427C5E6-FDC9-F142-8B43-FCC5593B5B65}" type="presOf" srcId="{5E2240CB-3779-5043-96F5-7AF82A0DD317}" destId="{FAC30CA0-21B5-0C42-BB59-9865AEDC0B69}" srcOrd="0" destOrd="5" presId="urn:microsoft.com/office/officeart/2005/8/layout/hierarchy3"/>
    <dgm:cxn modelId="{E04C6AF4-0159-684C-9363-EF47C42E0DE0}" type="presOf" srcId="{735AC347-60BD-9A4D-9D7B-DADBCCB2D411}" destId="{DD6313E7-839F-BA46-8114-46751D4D8D24}" srcOrd="0" destOrd="2" presId="urn:microsoft.com/office/officeart/2005/8/layout/hierarchy3"/>
    <dgm:cxn modelId="{2EDA84FA-46DD-3D49-A03F-B69F89F28637}" type="presOf" srcId="{7E7306CD-17B9-E34A-BDC0-A9C0968E2DCD}" destId="{DD6313E7-839F-BA46-8114-46751D4D8D24}" srcOrd="0" destOrd="3" presId="urn:microsoft.com/office/officeart/2005/8/layout/hierarchy3"/>
    <dgm:cxn modelId="{D148A6FD-3A32-1B4E-8F8F-20E5D471C04D}" type="presOf" srcId="{3DBFD112-37EE-ED43-9F43-0431575DBA47}" destId="{613B7051-86EF-7840-9487-2B8ED0A0B4BD}" srcOrd="0" destOrd="0" presId="urn:microsoft.com/office/officeart/2005/8/layout/hierarchy3"/>
    <dgm:cxn modelId="{C68A9036-22B3-2B40-999E-A2C107E5EAB4}" type="presParOf" srcId="{C8F29186-99B2-AE47-8CDA-479767DF5D79}" destId="{74396E02-063D-D14C-95E8-DC2080427675}" srcOrd="0" destOrd="0" presId="urn:microsoft.com/office/officeart/2005/8/layout/hierarchy3"/>
    <dgm:cxn modelId="{E61768AE-44C0-FE4D-8502-0957D609CF4A}" type="presParOf" srcId="{74396E02-063D-D14C-95E8-DC2080427675}" destId="{7F614D9C-DDE3-AE42-96A9-EDB3BEDAE345}" srcOrd="0" destOrd="0" presId="urn:microsoft.com/office/officeart/2005/8/layout/hierarchy3"/>
    <dgm:cxn modelId="{A59AA766-55E4-7D4A-B34F-2FF9FA88F71D}" type="presParOf" srcId="{7F614D9C-DDE3-AE42-96A9-EDB3BEDAE345}" destId="{4FA510DE-9DC7-6F4D-8337-764515AA0CFC}" srcOrd="0" destOrd="0" presId="urn:microsoft.com/office/officeart/2005/8/layout/hierarchy3"/>
    <dgm:cxn modelId="{82D159DE-E6E5-BE4F-A42B-7E32D426B7CE}" type="presParOf" srcId="{7F614D9C-DDE3-AE42-96A9-EDB3BEDAE345}" destId="{5C50B98E-B67E-1C4B-9041-8559C7682178}" srcOrd="1" destOrd="0" presId="urn:microsoft.com/office/officeart/2005/8/layout/hierarchy3"/>
    <dgm:cxn modelId="{9776CC65-033A-974D-ADA8-3EA92C9A8160}" type="presParOf" srcId="{74396E02-063D-D14C-95E8-DC2080427675}" destId="{2F8636CB-F1C2-794C-8B82-124B2217B9AD}" srcOrd="1" destOrd="0" presId="urn:microsoft.com/office/officeart/2005/8/layout/hierarchy3"/>
    <dgm:cxn modelId="{BD845DCA-3399-0443-852F-6D2B3E269E62}" type="presParOf" srcId="{2F8636CB-F1C2-794C-8B82-124B2217B9AD}" destId="{82B68DE9-E06E-9D45-873B-B4F0835F8527}" srcOrd="0" destOrd="0" presId="urn:microsoft.com/office/officeart/2005/8/layout/hierarchy3"/>
    <dgm:cxn modelId="{9772FDE4-22C3-5549-8295-CDB53BF5D9AB}" type="presParOf" srcId="{2F8636CB-F1C2-794C-8B82-124B2217B9AD}" destId="{DD6313E7-839F-BA46-8114-46751D4D8D24}" srcOrd="1" destOrd="0" presId="urn:microsoft.com/office/officeart/2005/8/layout/hierarchy3"/>
    <dgm:cxn modelId="{DF986799-F59A-9E45-975D-1A9EC48E3FD0}" type="presParOf" srcId="{2F8636CB-F1C2-794C-8B82-124B2217B9AD}" destId="{613B7051-86EF-7840-9487-2B8ED0A0B4BD}" srcOrd="2" destOrd="0" presId="urn:microsoft.com/office/officeart/2005/8/layout/hierarchy3"/>
    <dgm:cxn modelId="{8F5F08E2-808B-E545-BB27-5DF3248F4B3F}" type="presParOf" srcId="{2F8636CB-F1C2-794C-8B82-124B2217B9AD}" destId="{FAC30CA0-21B5-0C42-BB59-9865AEDC0B69}" srcOrd="3"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C3E4CC-F5A0-5547-9854-F5B079716D49}">
      <dsp:nvSpPr>
        <dsp:cNvPr id="0" name=""/>
        <dsp:cNvSpPr/>
      </dsp:nvSpPr>
      <dsp:spPr>
        <a:xfrm>
          <a:off x="0" y="2088"/>
          <a:ext cx="1111405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074A3A-9DD0-304A-8465-226EA4A01F69}">
      <dsp:nvSpPr>
        <dsp:cNvPr id="0" name=""/>
        <dsp:cNvSpPr/>
      </dsp:nvSpPr>
      <dsp:spPr>
        <a:xfrm>
          <a:off x="0" y="2088"/>
          <a:ext cx="11114058" cy="7123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CA" sz="1700" b="0" i="1" kern="1200"/>
            <a:t>Data Visualization Tips For More Effective And Engaging Design</a:t>
          </a:r>
          <a:r>
            <a:rPr lang="en-CA" sz="1700" b="0" i="0" kern="1200"/>
            <a:t>. (n.d.). Tableau. Retrieved October 29, 2022, from https://www.tableau.com/learn/articles/data-visualization-tips</a:t>
          </a:r>
          <a:endParaRPr lang="en-US" sz="1700" kern="1200"/>
        </a:p>
      </dsp:txBody>
      <dsp:txXfrm>
        <a:off x="0" y="2088"/>
        <a:ext cx="11114058" cy="712319"/>
      </dsp:txXfrm>
    </dsp:sp>
    <dsp:sp modelId="{74871463-001D-B441-B3AA-13342DEE1716}">
      <dsp:nvSpPr>
        <dsp:cNvPr id="0" name=""/>
        <dsp:cNvSpPr/>
      </dsp:nvSpPr>
      <dsp:spPr>
        <a:xfrm>
          <a:off x="0" y="714408"/>
          <a:ext cx="1111405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EBD569-9E39-114D-A2AE-5F43B95788C8}">
      <dsp:nvSpPr>
        <dsp:cNvPr id="0" name=""/>
        <dsp:cNvSpPr/>
      </dsp:nvSpPr>
      <dsp:spPr>
        <a:xfrm>
          <a:off x="0" y="714408"/>
          <a:ext cx="11114058" cy="7123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CA" sz="1700" b="0" i="1" kern="1200"/>
            <a:t>Descriptive Statistics and Graphics - Easy Guides - Wiki - STHDA</a:t>
          </a:r>
          <a:r>
            <a:rPr lang="en-CA" sz="1700" b="0" i="0" kern="1200"/>
            <a:t>. (n.d.). Retrieved October 29, 2022, from http://www.sthda.com/english/wiki/descriptive-statistics-and-graphics</a:t>
          </a:r>
          <a:endParaRPr lang="en-US" sz="1700" kern="1200"/>
        </a:p>
      </dsp:txBody>
      <dsp:txXfrm>
        <a:off x="0" y="714408"/>
        <a:ext cx="11114058" cy="712319"/>
      </dsp:txXfrm>
    </dsp:sp>
    <dsp:sp modelId="{CEED3B69-D710-2847-A339-99A2C8834692}">
      <dsp:nvSpPr>
        <dsp:cNvPr id="0" name=""/>
        <dsp:cNvSpPr/>
      </dsp:nvSpPr>
      <dsp:spPr>
        <a:xfrm>
          <a:off x="0" y="1426727"/>
          <a:ext cx="1111405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4E4C1F-33C9-C64F-8AE2-8388EA3CAAC8}">
      <dsp:nvSpPr>
        <dsp:cNvPr id="0" name=""/>
        <dsp:cNvSpPr/>
      </dsp:nvSpPr>
      <dsp:spPr>
        <a:xfrm>
          <a:off x="0" y="1426727"/>
          <a:ext cx="11114058" cy="7123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CA" sz="1700" b="0" i="0" kern="1200"/>
            <a:t>Kervizic, J. (2021, December 13). </a:t>
          </a:r>
          <a:r>
            <a:rPr lang="en-CA" sz="1700" b="0" i="1" kern="1200"/>
            <a:t>Data Science Career Path &amp; Progression - Hacking Analytics</a:t>
          </a:r>
          <a:r>
            <a:rPr lang="en-CA" sz="1700" b="0" i="0" kern="1200"/>
            <a:t>. Medium. https://medium.com/analytics-and-data/data-science-career-path-progression-ab5140cfbc84</a:t>
          </a:r>
          <a:endParaRPr lang="en-US" sz="1700" kern="1200"/>
        </a:p>
      </dsp:txBody>
      <dsp:txXfrm>
        <a:off x="0" y="1426727"/>
        <a:ext cx="11114058" cy="712319"/>
      </dsp:txXfrm>
    </dsp:sp>
    <dsp:sp modelId="{F4E192C1-F97C-7C47-B580-C1080AF23E49}">
      <dsp:nvSpPr>
        <dsp:cNvPr id="0" name=""/>
        <dsp:cNvSpPr/>
      </dsp:nvSpPr>
      <dsp:spPr>
        <a:xfrm>
          <a:off x="0" y="2139047"/>
          <a:ext cx="1111405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CAAD01-C1C4-1146-82B0-C95A27AFE342}">
      <dsp:nvSpPr>
        <dsp:cNvPr id="0" name=""/>
        <dsp:cNvSpPr/>
      </dsp:nvSpPr>
      <dsp:spPr>
        <a:xfrm>
          <a:off x="0" y="2139047"/>
          <a:ext cx="11114058" cy="7123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CA" sz="1700" b="0" i="1" kern="1200"/>
            <a:t>Mapping in R: Latitude and Longitude Coordinates</a:t>
          </a:r>
          <a:r>
            <a:rPr lang="en-CA" sz="1700" b="0" i="0" kern="1200"/>
            <a:t>. (n.d.). Mapping in R. Retrieved October 29, 2022, from https://map-rfun.library.duke.edu/01_georeference.html</a:t>
          </a:r>
          <a:endParaRPr lang="en-US" sz="1700" kern="1200"/>
        </a:p>
      </dsp:txBody>
      <dsp:txXfrm>
        <a:off x="0" y="2139047"/>
        <a:ext cx="11114058" cy="712319"/>
      </dsp:txXfrm>
    </dsp:sp>
    <dsp:sp modelId="{D60D1A0F-1493-634B-B321-6348705A7013}">
      <dsp:nvSpPr>
        <dsp:cNvPr id="0" name=""/>
        <dsp:cNvSpPr/>
      </dsp:nvSpPr>
      <dsp:spPr>
        <a:xfrm>
          <a:off x="0" y="2851366"/>
          <a:ext cx="1111405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77A17D-0B36-174C-BC2E-683E49BB0073}">
      <dsp:nvSpPr>
        <dsp:cNvPr id="0" name=""/>
        <dsp:cNvSpPr/>
      </dsp:nvSpPr>
      <dsp:spPr>
        <a:xfrm>
          <a:off x="0" y="2851366"/>
          <a:ext cx="11114058" cy="7123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CA" sz="1700" b="0" i="1" kern="1200"/>
            <a:t>New York City Airbnb Open Data</a:t>
          </a:r>
          <a:r>
            <a:rPr lang="en-CA" sz="1700" b="0" i="0" kern="1200"/>
            <a:t>. (2019, August 12). Kaggle. https://www.kaggle.com/datasets/dgomonov/new-york-city-airbnb-open-data?resource=download</a:t>
          </a:r>
          <a:endParaRPr lang="en-US" sz="1700" kern="1200"/>
        </a:p>
      </dsp:txBody>
      <dsp:txXfrm>
        <a:off x="0" y="2851366"/>
        <a:ext cx="11114058" cy="712319"/>
      </dsp:txXfrm>
    </dsp:sp>
    <dsp:sp modelId="{659A878B-D90A-3C4A-A60D-965713F89014}">
      <dsp:nvSpPr>
        <dsp:cNvPr id="0" name=""/>
        <dsp:cNvSpPr/>
      </dsp:nvSpPr>
      <dsp:spPr>
        <a:xfrm>
          <a:off x="0" y="3563685"/>
          <a:ext cx="1111405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5AA44F-D5FD-3B43-97C2-2595A34D01F5}">
      <dsp:nvSpPr>
        <dsp:cNvPr id="0" name=""/>
        <dsp:cNvSpPr/>
      </dsp:nvSpPr>
      <dsp:spPr>
        <a:xfrm>
          <a:off x="0" y="3563685"/>
          <a:ext cx="11114058" cy="7123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CA" sz="1700" b="0" i="1" kern="1200"/>
            <a:t>R in Action, Second Edition</a:t>
          </a:r>
          <a:r>
            <a:rPr lang="en-CA" sz="1700" b="0" i="0" kern="1200"/>
            <a:t>. (n.d.). Manning Publications. Retrieved October 29, 2022, from https://www.manning.com/books/r-in-action-second-edition</a:t>
          </a:r>
          <a:endParaRPr lang="en-US" sz="1700" kern="1200"/>
        </a:p>
      </dsp:txBody>
      <dsp:txXfrm>
        <a:off x="0" y="3563685"/>
        <a:ext cx="11114058" cy="7123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A510DE-9DC7-6F4D-8337-764515AA0CFC}">
      <dsp:nvSpPr>
        <dsp:cNvPr id="0" name=""/>
        <dsp:cNvSpPr/>
      </dsp:nvSpPr>
      <dsp:spPr>
        <a:xfrm>
          <a:off x="2516187" y="661"/>
          <a:ext cx="3095624" cy="154781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US" sz="4800" kern="1200" dirty="0"/>
            <a:t>UML Diagrams</a:t>
          </a:r>
        </a:p>
      </dsp:txBody>
      <dsp:txXfrm>
        <a:off x="2561521" y="45995"/>
        <a:ext cx="3004956" cy="1457144"/>
      </dsp:txXfrm>
    </dsp:sp>
    <dsp:sp modelId="{82B68DE9-E06E-9D45-873B-B4F0835F8527}">
      <dsp:nvSpPr>
        <dsp:cNvPr id="0" name=""/>
        <dsp:cNvSpPr/>
      </dsp:nvSpPr>
      <dsp:spPr>
        <a:xfrm>
          <a:off x="2780030" y="1548474"/>
          <a:ext cx="91440" cy="1160859"/>
        </a:xfrm>
        <a:custGeom>
          <a:avLst/>
          <a:gdLst/>
          <a:ahLst/>
          <a:cxnLst/>
          <a:rect l="0" t="0" r="0" b="0"/>
          <a:pathLst>
            <a:path>
              <a:moveTo>
                <a:pt x="45720" y="0"/>
              </a:moveTo>
              <a:lnTo>
                <a:pt x="45720" y="1160859"/>
              </a:lnTo>
            </a:path>
          </a:pathLst>
        </a:custGeom>
        <a:noFill/>
        <a:ln w="6350" cap="flat" cmpd="sng" algn="ctr">
          <a:solidFill>
            <a:schemeClr val="accent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DD6313E7-839F-BA46-8114-46751D4D8D24}">
      <dsp:nvSpPr>
        <dsp:cNvPr id="0" name=""/>
        <dsp:cNvSpPr/>
      </dsp:nvSpPr>
      <dsp:spPr>
        <a:xfrm>
          <a:off x="2825750" y="1935427"/>
          <a:ext cx="2476499" cy="1547812"/>
        </a:xfrm>
        <a:prstGeom prst="roundRect">
          <a:avLst>
            <a:gd name="adj" fmla="val 10000"/>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2385" tIns="21590" rIns="32385" bIns="21590" numCol="1" spcCol="1270" anchor="t" anchorCtr="0">
          <a:noAutofit/>
        </a:bodyPr>
        <a:lstStyle/>
        <a:p>
          <a:pPr marL="0" lvl="0" indent="0" algn="l" defTabSz="755650">
            <a:lnSpc>
              <a:spcPct val="90000"/>
            </a:lnSpc>
            <a:spcBef>
              <a:spcPct val="0"/>
            </a:spcBef>
            <a:spcAft>
              <a:spcPct val="35000"/>
            </a:spcAft>
            <a:buNone/>
          </a:pPr>
          <a:r>
            <a:rPr lang="en-CA" sz="1700" b="0" i="0" u="none" kern="1200" dirty="0"/>
            <a:t>Structural</a:t>
          </a:r>
          <a:endParaRPr lang="en-US" sz="1700" kern="1200" dirty="0"/>
        </a:p>
        <a:p>
          <a:pPr marL="114300" lvl="1" indent="-114300" algn="l" defTabSz="577850">
            <a:lnSpc>
              <a:spcPct val="90000"/>
            </a:lnSpc>
            <a:spcBef>
              <a:spcPct val="0"/>
            </a:spcBef>
            <a:spcAft>
              <a:spcPct val="15000"/>
            </a:spcAft>
            <a:buChar char="•"/>
          </a:pPr>
          <a:r>
            <a:rPr lang="en-CA" sz="1300" b="0" i="0" u="none" kern="1200" dirty="0"/>
            <a:t>Profile diagram</a:t>
          </a:r>
          <a:endParaRPr lang="en-US" sz="1300" b="0" kern="1200" dirty="0"/>
        </a:p>
        <a:p>
          <a:pPr marL="114300" lvl="1" indent="-114300" algn="l" defTabSz="577850">
            <a:lnSpc>
              <a:spcPct val="90000"/>
            </a:lnSpc>
            <a:spcBef>
              <a:spcPct val="0"/>
            </a:spcBef>
            <a:spcAft>
              <a:spcPct val="15000"/>
            </a:spcAft>
            <a:buChar char="•"/>
          </a:pPr>
          <a:r>
            <a:rPr lang="en-CA" sz="1300" b="0" i="0" u="none" kern="1200" dirty="0"/>
            <a:t>Package diagram</a:t>
          </a:r>
          <a:endParaRPr lang="en-US" sz="1300" b="0" kern="1200" dirty="0"/>
        </a:p>
        <a:p>
          <a:pPr marL="114300" lvl="1" indent="-114300" algn="l" defTabSz="577850">
            <a:lnSpc>
              <a:spcPct val="90000"/>
            </a:lnSpc>
            <a:spcBef>
              <a:spcPct val="0"/>
            </a:spcBef>
            <a:spcAft>
              <a:spcPct val="15000"/>
            </a:spcAft>
            <a:buChar char="•"/>
          </a:pPr>
          <a:r>
            <a:rPr lang="en-CA" sz="1300" b="0" i="0" kern="1200" dirty="0"/>
            <a:t>Class diagram</a:t>
          </a:r>
          <a:endParaRPr lang="en-US" sz="1300" b="0" kern="1200" dirty="0"/>
        </a:p>
        <a:p>
          <a:pPr marL="114300" lvl="1" indent="-114300" algn="l" defTabSz="577850">
            <a:lnSpc>
              <a:spcPct val="90000"/>
            </a:lnSpc>
            <a:spcBef>
              <a:spcPct val="0"/>
            </a:spcBef>
            <a:spcAft>
              <a:spcPct val="15000"/>
            </a:spcAft>
            <a:buChar char="•"/>
          </a:pPr>
          <a:r>
            <a:rPr lang="en-CA" sz="1300" b="0" i="0" u="none" kern="1200" dirty="0"/>
            <a:t>Deployment diagram</a:t>
          </a:r>
          <a:endParaRPr lang="en-US" sz="1300" b="0" kern="1200" dirty="0"/>
        </a:p>
        <a:p>
          <a:pPr marL="114300" lvl="1" indent="-114300" algn="l" defTabSz="577850">
            <a:lnSpc>
              <a:spcPct val="90000"/>
            </a:lnSpc>
            <a:spcBef>
              <a:spcPct val="0"/>
            </a:spcBef>
            <a:spcAft>
              <a:spcPct val="15000"/>
            </a:spcAft>
            <a:buChar char="•"/>
          </a:pPr>
          <a:r>
            <a:rPr lang="en-US" sz="1300" b="0" kern="1200" dirty="0"/>
            <a:t>Object diagram</a:t>
          </a:r>
        </a:p>
      </dsp:txBody>
      <dsp:txXfrm>
        <a:off x="2871084" y="1980761"/>
        <a:ext cx="2385831" cy="1457144"/>
      </dsp:txXfrm>
    </dsp:sp>
    <dsp:sp modelId="{613B7051-86EF-7840-9487-2B8ED0A0B4BD}">
      <dsp:nvSpPr>
        <dsp:cNvPr id="0" name=""/>
        <dsp:cNvSpPr/>
      </dsp:nvSpPr>
      <dsp:spPr>
        <a:xfrm>
          <a:off x="2780030" y="1548474"/>
          <a:ext cx="91440" cy="3095624"/>
        </a:xfrm>
        <a:custGeom>
          <a:avLst/>
          <a:gdLst/>
          <a:ahLst/>
          <a:cxnLst/>
          <a:rect l="0" t="0" r="0" b="0"/>
          <a:pathLst>
            <a:path>
              <a:moveTo>
                <a:pt x="45720" y="0"/>
              </a:moveTo>
              <a:lnTo>
                <a:pt x="45720" y="3095624"/>
              </a:lnTo>
            </a:path>
          </a:pathLst>
        </a:custGeom>
        <a:noFill/>
        <a:ln w="6350" cap="flat" cmpd="sng" algn="ctr">
          <a:solidFill>
            <a:schemeClr val="accent2">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FAC30CA0-21B5-0C42-BB59-9865AEDC0B69}">
      <dsp:nvSpPr>
        <dsp:cNvPr id="0" name=""/>
        <dsp:cNvSpPr/>
      </dsp:nvSpPr>
      <dsp:spPr>
        <a:xfrm>
          <a:off x="2825750" y="3870192"/>
          <a:ext cx="2476499" cy="1547812"/>
        </a:xfrm>
        <a:prstGeom prst="roundRect">
          <a:avLst>
            <a:gd name="adj" fmla="val 10000"/>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2385" tIns="21590" rIns="32385" bIns="21590" numCol="1" spcCol="1270" anchor="t" anchorCtr="0">
          <a:noAutofit/>
        </a:bodyPr>
        <a:lstStyle/>
        <a:p>
          <a:pPr marL="0" lvl="0" indent="0" algn="l" defTabSz="755650">
            <a:lnSpc>
              <a:spcPct val="90000"/>
            </a:lnSpc>
            <a:spcBef>
              <a:spcPct val="0"/>
            </a:spcBef>
            <a:spcAft>
              <a:spcPct val="35000"/>
            </a:spcAft>
            <a:buNone/>
          </a:pPr>
          <a:r>
            <a:rPr lang="en-CA" sz="1700" b="0" i="0" u="none" kern="1200" dirty="0"/>
            <a:t>Behavioral</a:t>
          </a:r>
          <a:endParaRPr lang="en-US" sz="1700" b="0" kern="1200" dirty="0"/>
        </a:p>
        <a:p>
          <a:pPr marL="114300" lvl="1" indent="-114300" algn="l" defTabSz="577850">
            <a:lnSpc>
              <a:spcPct val="90000"/>
            </a:lnSpc>
            <a:spcBef>
              <a:spcPct val="0"/>
            </a:spcBef>
            <a:spcAft>
              <a:spcPct val="15000"/>
            </a:spcAft>
            <a:buChar char="•"/>
          </a:pPr>
          <a:r>
            <a:rPr lang="en-US" sz="1300" b="0" kern="1200" dirty="0"/>
            <a:t>Sequence</a:t>
          </a:r>
        </a:p>
        <a:p>
          <a:pPr marL="114300" lvl="1" indent="-114300" algn="l" defTabSz="577850">
            <a:lnSpc>
              <a:spcPct val="90000"/>
            </a:lnSpc>
            <a:spcBef>
              <a:spcPct val="0"/>
            </a:spcBef>
            <a:spcAft>
              <a:spcPct val="15000"/>
            </a:spcAft>
            <a:buChar char="•"/>
          </a:pPr>
          <a:r>
            <a:rPr lang="en-US" sz="1300" b="0" kern="1200" dirty="0"/>
            <a:t>Activity diagram</a:t>
          </a:r>
        </a:p>
        <a:p>
          <a:pPr marL="114300" lvl="1" indent="-114300" algn="l" defTabSz="577850">
            <a:lnSpc>
              <a:spcPct val="90000"/>
            </a:lnSpc>
            <a:spcBef>
              <a:spcPct val="0"/>
            </a:spcBef>
            <a:spcAft>
              <a:spcPct val="15000"/>
            </a:spcAft>
            <a:buChar char="•"/>
          </a:pPr>
          <a:r>
            <a:rPr lang="en-CA" sz="1300" b="0" i="0" u="none" kern="1200" dirty="0"/>
            <a:t>Use case diagram</a:t>
          </a:r>
          <a:endParaRPr lang="en-US" sz="1300" b="0" kern="1200" dirty="0"/>
        </a:p>
        <a:p>
          <a:pPr marL="114300" lvl="1" indent="-114300" algn="l" defTabSz="577850">
            <a:lnSpc>
              <a:spcPct val="90000"/>
            </a:lnSpc>
            <a:spcBef>
              <a:spcPct val="0"/>
            </a:spcBef>
            <a:spcAft>
              <a:spcPct val="15000"/>
            </a:spcAft>
            <a:buChar char="•"/>
          </a:pPr>
          <a:r>
            <a:rPr lang="en-CA" sz="1300" b="0" i="0" kern="1200" dirty="0"/>
            <a:t>Communication diagram</a:t>
          </a:r>
          <a:endParaRPr lang="en-US" sz="1300" b="0" kern="1200" dirty="0"/>
        </a:p>
        <a:p>
          <a:pPr marL="114300" lvl="1" indent="-114300" algn="l" defTabSz="577850">
            <a:lnSpc>
              <a:spcPct val="90000"/>
            </a:lnSpc>
            <a:spcBef>
              <a:spcPct val="0"/>
            </a:spcBef>
            <a:spcAft>
              <a:spcPct val="15000"/>
            </a:spcAft>
            <a:buChar char="•"/>
          </a:pPr>
          <a:r>
            <a:rPr lang="en-CA" sz="1300" b="0" i="0" u="none" kern="1200" dirty="0"/>
            <a:t>Interaction overview diagram</a:t>
          </a:r>
          <a:endParaRPr lang="en-US" sz="1300" b="0" kern="1200" dirty="0"/>
        </a:p>
      </dsp:txBody>
      <dsp:txXfrm>
        <a:off x="2871084" y="3915526"/>
        <a:ext cx="2385831" cy="145714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sv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5DC6F3-9340-A049-B0B9-7C1359B1FC14}" type="datetimeFigureOut">
              <a:rPr lang="en-US" smtClean="0"/>
              <a:t>11/3/22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0A72B5-6FD2-8048-AB12-D8222E2F686C}" type="slidenum">
              <a:rPr lang="en-US" smtClean="0"/>
              <a:t>‹#›</a:t>
            </a:fld>
            <a:endParaRPr lang="en-US"/>
          </a:p>
        </p:txBody>
      </p:sp>
    </p:spTree>
    <p:extLst>
      <p:ext uri="{BB962C8B-B14F-4D97-AF65-F5344CB8AC3E}">
        <p14:creationId xmlns:p14="http://schemas.microsoft.com/office/powerpoint/2010/main" val="3297109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1</a:t>
            </a:fld>
            <a:endParaRPr lang="en-US"/>
          </a:p>
        </p:txBody>
      </p:sp>
    </p:spTree>
    <p:extLst>
      <p:ext uri="{BB962C8B-B14F-4D97-AF65-F5344CB8AC3E}">
        <p14:creationId xmlns:p14="http://schemas.microsoft.com/office/powerpoint/2010/main" val="28822434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10</a:t>
            </a:fld>
            <a:endParaRPr lang="en-US"/>
          </a:p>
        </p:txBody>
      </p:sp>
    </p:spTree>
    <p:extLst>
      <p:ext uri="{BB962C8B-B14F-4D97-AF65-F5344CB8AC3E}">
        <p14:creationId xmlns:p14="http://schemas.microsoft.com/office/powerpoint/2010/main" val="2346922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2</a:t>
            </a:fld>
            <a:endParaRPr lang="en-US"/>
          </a:p>
        </p:txBody>
      </p:sp>
    </p:spTree>
    <p:extLst>
      <p:ext uri="{BB962C8B-B14F-4D97-AF65-F5344CB8AC3E}">
        <p14:creationId xmlns:p14="http://schemas.microsoft.com/office/powerpoint/2010/main" val="9957828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3</a:t>
            </a:fld>
            <a:endParaRPr lang="en-US"/>
          </a:p>
        </p:txBody>
      </p:sp>
    </p:spTree>
    <p:extLst>
      <p:ext uri="{BB962C8B-B14F-4D97-AF65-F5344CB8AC3E}">
        <p14:creationId xmlns:p14="http://schemas.microsoft.com/office/powerpoint/2010/main" val="4252175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4</a:t>
            </a:fld>
            <a:endParaRPr lang="en-US"/>
          </a:p>
        </p:txBody>
      </p:sp>
    </p:spTree>
    <p:extLst>
      <p:ext uri="{BB962C8B-B14F-4D97-AF65-F5344CB8AC3E}">
        <p14:creationId xmlns:p14="http://schemas.microsoft.com/office/powerpoint/2010/main" val="1691622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5</a:t>
            </a:fld>
            <a:endParaRPr lang="en-US"/>
          </a:p>
        </p:txBody>
      </p:sp>
    </p:spTree>
    <p:extLst>
      <p:ext uri="{BB962C8B-B14F-4D97-AF65-F5344CB8AC3E}">
        <p14:creationId xmlns:p14="http://schemas.microsoft.com/office/powerpoint/2010/main" val="1577544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6</a:t>
            </a:fld>
            <a:endParaRPr lang="en-US"/>
          </a:p>
        </p:txBody>
      </p:sp>
    </p:spTree>
    <p:extLst>
      <p:ext uri="{BB962C8B-B14F-4D97-AF65-F5344CB8AC3E}">
        <p14:creationId xmlns:p14="http://schemas.microsoft.com/office/powerpoint/2010/main" val="37047132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7</a:t>
            </a:fld>
            <a:endParaRPr lang="en-US"/>
          </a:p>
        </p:txBody>
      </p:sp>
    </p:spTree>
    <p:extLst>
      <p:ext uri="{BB962C8B-B14F-4D97-AF65-F5344CB8AC3E}">
        <p14:creationId xmlns:p14="http://schemas.microsoft.com/office/powerpoint/2010/main" val="714701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8</a:t>
            </a:fld>
            <a:endParaRPr lang="en-US"/>
          </a:p>
        </p:txBody>
      </p:sp>
    </p:spTree>
    <p:extLst>
      <p:ext uri="{BB962C8B-B14F-4D97-AF65-F5344CB8AC3E}">
        <p14:creationId xmlns:p14="http://schemas.microsoft.com/office/powerpoint/2010/main" val="13125346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0A72B5-6FD2-8048-AB12-D8222E2F686C}" type="slidenum">
              <a:rPr lang="en-US" smtClean="0"/>
              <a:t>9</a:t>
            </a:fld>
            <a:endParaRPr lang="en-US"/>
          </a:p>
        </p:txBody>
      </p:sp>
    </p:spTree>
    <p:extLst>
      <p:ext uri="{BB962C8B-B14F-4D97-AF65-F5344CB8AC3E}">
        <p14:creationId xmlns:p14="http://schemas.microsoft.com/office/powerpoint/2010/main" val="1377629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317D1EC0-23FF-4FC8-B22D-E34878EAA4C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AB929A7-258C-4469-AAB4-A67D713F7A80}"/>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635CDB-2D00-49D5-B26E-0694A25000C7}"/>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4288D7A-F857-418D-92F2-368E841B9F27}"/>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1084F50-7F3C-4A4A-877E-FFD9EC7CD88B}"/>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31E64C1-F4C0-4A94-B319-BB1A0A2450B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63D8374-8052-417F-AB69-B97EAC43D51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7750734-4D51-4019-A003-38A3DE49B434}"/>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1B693D1-DBA2-4D3B-9B37-D9EE8C4112F4}"/>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CD3EA8-E4C0-4AF6-817F-F9F29157A499}"/>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170FB3-B397-4AC9-85FD-65388F26D90A}"/>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E5EC0B9-49C7-4777-AEC5-B5EF8DE40498}"/>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02048B-30F7-4434-87A5-140F9BB4BEB1}"/>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500A6E2-A41C-4751-8A4E-9A0C5718D930}"/>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259517-7BE7-45F9-81C0-3A6362BF143C}"/>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0652F56-7B71-42B2-AB68-22204A6DF17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059830E-1C3D-4D42-8789-524971CB4657}"/>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53325A7-86D3-4B52-A7E3-ADDF408B4067}"/>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53F46F-EC12-484C-A4E7-791E57687AC1}"/>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4ED9CA-8950-47B8-A9ED-22B45CE15FB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429F7B-9FD7-438F-8ECA-3FCAD006180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C558100-D455-4B41-890C-BCC898B2D165}"/>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886397-398A-4318-BE16-2CBAC1902F9E}"/>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D32A3A6-CE6E-4ABD-8522-2C8DC88C070E}"/>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014C09-5B84-4798-8BDE-C80D76E67B8E}"/>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A29EB9E-ED9D-4C69-8A26-9A7A0A83056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A2899F9-1795-416F-8F3D-26EEB684DB6A}"/>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3043474-8625-495C-BD06-3627FD286C55}"/>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32CE47-7631-408E-8DDC-79EE378B707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C8832D-8B8D-4036-B913-2D363143274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CCEFEAF-E87B-4FF2-A947-94CABAA0610D}"/>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43A7CD3-94E1-42A9-BAB7-2AFCD9FCBD10}"/>
              </a:ext>
            </a:extLst>
          </p:cNvPr>
          <p:cNvSpPr>
            <a:spLocks noGrp="1"/>
          </p:cNvSpPr>
          <p:nvPr>
            <p:ph type="ctrTitle"/>
          </p:nvPr>
        </p:nvSpPr>
        <p:spPr>
          <a:xfrm>
            <a:off x="691078" y="722903"/>
            <a:ext cx="10495904" cy="2460770"/>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467609B-8FD3-4FF7-8EBC-6619CA868B33}"/>
              </a:ext>
            </a:extLst>
          </p:cNvPr>
          <p:cNvSpPr>
            <a:spLocks noGrp="1"/>
          </p:cNvSpPr>
          <p:nvPr>
            <p:ph type="subTitle" idx="1"/>
          </p:nvPr>
        </p:nvSpPr>
        <p:spPr>
          <a:xfrm>
            <a:off x="691078" y="3428997"/>
            <a:ext cx="10495904" cy="2306639"/>
          </a:xfr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39" name="Right Triangle 3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ACC7A76F-3401-4F50-AE85-8F2AA247B99F}"/>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5" name="Footer Placeholder 4">
            <a:extLst>
              <a:ext uri="{FF2B5EF4-FFF2-40B4-BE49-F238E27FC236}">
                <a16:creationId xmlns:a16="http://schemas.microsoft.com/office/drawing/2014/main" id="{DEF02E50-D34E-4DD4-8B3B-55D08F25F50A}"/>
              </a:ext>
            </a:extLst>
          </p:cNvPr>
          <p:cNvSpPr>
            <a:spLocks noGrp="1"/>
          </p:cNvSpPr>
          <p:nvPr>
            <p:ph type="ftr" sz="quarter" idx="11"/>
          </p:nvPr>
        </p:nvSpPr>
        <p:spPr>
          <a:xfrm>
            <a:off x="691078" y="236364"/>
            <a:ext cx="4114800" cy="417126"/>
          </a:xfrm>
        </p:spPr>
        <p:txBody>
          <a:bodyPr/>
          <a:lstStyle/>
          <a:p>
            <a:endParaRPr lang="en-US" dirty="0"/>
          </a:p>
        </p:txBody>
      </p:sp>
      <p:sp>
        <p:nvSpPr>
          <p:cNvPr id="6" name="Slide Number Placeholder 5">
            <a:extLst>
              <a:ext uri="{FF2B5EF4-FFF2-40B4-BE49-F238E27FC236}">
                <a16:creationId xmlns:a16="http://schemas.microsoft.com/office/drawing/2014/main" id="{37B53B71-D2FA-4DDC-9C9C-E26F7B591A8E}"/>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075656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BD70F-ACE4-4595-845E-2296BDF83B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978CD9-E0B5-4B48-8366-91E6D22C9F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FAF4B4-44D3-4E29-B235-A1B868207789}"/>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5" name="Footer Placeholder 4">
            <a:extLst>
              <a:ext uri="{FF2B5EF4-FFF2-40B4-BE49-F238E27FC236}">
                <a16:creationId xmlns:a16="http://schemas.microsoft.com/office/drawing/2014/main" id="{E2D7BA37-9639-480E-84AB-EA277225CA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FC658-154E-48DE-AD31-813E5170C93C}"/>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03787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5405209-5179-4359-91ED-1B1A46619A99}"/>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0E32344F-3BE0-4CE8-B1BD-9ABD425E1C0D}"/>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99DE306-F4FB-4730-A066-ADF38D739563}"/>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CB32885-303F-477F-A081-27425944F230}"/>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0C0C0B-4CD0-467D-A382-2B2415102C48}"/>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788DF0F-327F-43A5-AB71-3D32053D83CA}"/>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98A0902-2662-4911-A532-AA6310861479}"/>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BDA4F7-23F4-46D1-8B7E-A21DD84083E1}"/>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C9FC2-8808-438E-8FFB-5FE416BFB5C8}"/>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4694E5-71F9-4210-9BE8-FC12CC177BD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37E805-A7E5-4906-B0C5-1373F3DA962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4CD964-FBD6-41AB-8A02-9509A2BAC11F}"/>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CD7FF8-E827-4E0A-BCE2-CCB34EDAC0F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C4AD6BB-F1EE-4FB8-96E8-6890447800EC}"/>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E935057-E0A3-4DAE-B9C8-6E818D7A7205}"/>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08DDF69-1C14-453C-BC3A-37D3FE69DFC7}"/>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6C26D82-15BA-4B2E-A42D-2ECA8012D30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F73B67-E5E9-4000-91DA-034B2127EFD2}"/>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AFAC1B5-F0DD-4FC0-B4C9-77CB29DF442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ACB3DB-54B2-4CEE-A791-C6FC6C758DAE}"/>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324004-1030-47D9-B817-425FF6ECC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A001C4-81AB-4FA6-ADAA-C8618056353B}"/>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D1DAD34-7844-4F16-9874-F51F2A23B9EA}"/>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7DCBC6D-1BDA-4CB1-A3EC-59F240C8FA19}"/>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B3C1A0-58E7-47E4-831B-CF3EE21D1E90}"/>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A09FAA-E123-4FE4-B67A-9EBDE1A3130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317B7C6-C816-4A58-B184-135E4FD19F5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4D22ABB-4CE8-47DC-80BF-39B3E4CF7048}"/>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A17DE37-A292-4031-AF42-CDB00A13EE76}"/>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3EF673-CB75-435F-9BF3-7594EC3ADF8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35F4581-15F6-47EE-87D0-1132A093DBA5}"/>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65CF984-F5BD-45C4-9A12-B02DB4F044E1}"/>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39" name="Right Triangle 38">
            <a:extLst>
              <a:ext uri="{FF2B5EF4-FFF2-40B4-BE49-F238E27FC236}">
                <a16:creationId xmlns:a16="http://schemas.microsoft.com/office/drawing/2014/main" id="{ACE66A86-8455-497B-9CA4-F460A19E5FBB}"/>
              </a:ext>
              <a:ext uri="{C183D7F6-B498-43B3-948B-1728B52AA6E4}">
                <adec:decorative xmlns:adec="http://schemas.microsoft.com/office/drawing/2017/decorative" val="1"/>
              </a:ext>
            </a:extLst>
          </p:cNvPr>
          <p:cNvSpPr/>
          <p:nvPr/>
        </p:nvSpPr>
        <p:spPr>
          <a:xfrm rot="18900000">
            <a:off x="7770390" y="-28737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Vertical Title 1">
            <a:extLst>
              <a:ext uri="{FF2B5EF4-FFF2-40B4-BE49-F238E27FC236}">
                <a16:creationId xmlns:a16="http://schemas.microsoft.com/office/drawing/2014/main" id="{5868C62B-71EF-4824-9EE8-6CAE17984232}"/>
              </a:ext>
            </a:extLst>
          </p:cNvPr>
          <p:cNvSpPr>
            <a:spLocks noGrp="1"/>
          </p:cNvSpPr>
          <p:nvPr>
            <p:ph type="title" orient="vert"/>
          </p:nvPr>
        </p:nvSpPr>
        <p:spPr>
          <a:xfrm>
            <a:off x="7707774" y="715616"/>
            <a:ext cx="3295876" cy="5026597"/>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243E4C8-4AA9-49D7-BF71-1AB5F2CFE1FC}"/>
              </a:ext>
            </a:extLst>
          </p:cNvPr>
          <p:cNvSpPr>
            <a:spLocks noGrp="1"/>
          </p:cNvSpPr>
          <p:nvPr>
            <p:ph type="body" orient="vert" idx="1"/>
          </p:nvPr>
        </p:nvSpPr>
        <p:spPr>
          <a:xfrm>
            <a:off x="683588" y="715616"/>
            <a:ext cx="6770448" cy="5026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97898B3-014E-440B-BA4E-106339212804}"/>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5" name="Footer Placeholder 4">
            <a:extLst>
              <a:ext uri="{FF2B5EF4-FFF2-40B4-BE49-F238E27FC236}">
                <a16:creationId xmlns:a16="http://schemas.microsoft.com/office/drawing/2014/main" id="{81C22643-CE63-4C3E-B437-5A1A5EF911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D1CE5E-160A-4B37-94E2-3D9DC75BFFAF}"/>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898824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8D6B-70A2-430A-9F5D-DA093D8C16CF}"/>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94A2845-6CA6-4745-A951-25B8D5319D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049424-7A20-4BA1-9F60-671A5DBB3B13}"/>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5" name="Footer Placeholder 4">
            <a:extLst>
              <a:ext uri="{FF2B5EF4-FFF2-40B4-BE49-F238E27FC236}">
                <a16:creationId xmlns:a16="http://schemas.microsoft.com/office/drawing/2014/main" id="{4F1BD2B2-E17F-402E-8EA3-5C7C1118A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23070-8658-4AC0-B2A3-4BE605A840F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2663401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69DB7AC-F7D7-430A-A2A7-CD3EBBF1D35D}"/>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66AAF10E-F092-4160-BF4A-FF568555B790}"/>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6341C04-9B94-4385-A661-7B8C17000497}"/>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4C1D709-6A0F-409C-B2D0-C248E562265E}"/>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999BE53-BA11-4B67-BFBB-6281DB50C75D}"/>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662D93-31C1-4DFB-A938-E631F89AA9F0}"/>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7ECC8DA-0BEC-4508-89D4-12FA35B481F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7DC8E6C-1B78-4B89-82DD-BBA778CD1482}"/>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8E5F54A-0315-4B15-B865-1F0460526260}"/>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D7F352-DE39-4835-8D3F-69CDEC490F1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9D6F20A-F777-4F41-B23B-735A64FA5DA3}"/>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1BBADBA-0F74-418B-BC50-AD44596C3EF8}"/>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918BE26-88E5-457C-8095-745F34D1536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B269E0-E058-4340-B93D-7D40FFF521F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DD9AEE-5501-4385-B339-4616F567B53D}"/>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4D29C61-8926-4C98-882B-AB90108C8386}"/>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AC585F9-B633-4F7E-AADE-75079DC17158}"/>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5DC6366-5525-4FBC-9886-D4409F6B2993}"/>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CC03CF9-098C-4140-806A-023D3DC3F2E3}"/>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C41BC4-89DF-4EC4-A141-9EF16D8EEB5B}"/>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32AD067-E64C-499E-9C0A-A7252587441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653DD54-FA2B-4B91-A94E-3C46AE21B38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86AC204-156B-442E-B028-01036BD1F26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03512DE-F013-431A-9F6E-ADDA88FB2DD5}"/>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E95FEE1-61A9-4065-B9F8-5589180AC62B}"/>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28AA59-C1FA-46C0-BFDD-1C1D3404C81C}"/>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5C99EE-B791-470A-8639-0357A751EB43}"/>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54F4204-F48B-4AF5-B11E-0CE7D972AC3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76643FE-3966-4B82-9623-C61A56EDD20C}"/>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DD769C5-B1B1-45BD-A40A-67E6568C843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A511707-50C7-48B2-81F7-5C82BF57795C}"/>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38D44F3-CCFE-48A0-8414-FFF5E43D9184}"/>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D126FE0-8204-40BB-AD46-4A0C7A47514C}"/>
              </a:ext>
            </a:extLst>
          </p:cNvPr>
          <p:cNvSpPr>
            <a:spLocks noGrp="1"/>
          </p:cNvSpPr>
          <p:nvPr>
            <p:ph type="title"/>
          </p:nvPr>
        </p:nvSpPr>
        <p:spPr>
          <a:xfrm>
            <a:off x="691078" y="718115"/>
            <a:ext cx="10312571" cy="278150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25E350-4200-419C-A167-527DD6B77792}"/>
              </a:ext>
            </a:extLst>
          </p:cNvPr>
          <p:cNvSpPr>
            <a:spLocks noGrp="1"/>
          </p:cNvSpPr>
          <p:nvPr>
            <p:ph type="body" idx="1"/>
          </p:nvPr>
        </p:nvSpPr>
        <p:spPr>
          <a:xfrm>
            <a:off x="691078" y="3753350"/>
            <a:ext cx="10312571" cy="1991572"/>
          </a:xfrm>
        </p:spPr>
        <p:txBody>
          <a:bodyPr/>
          <a:lstStyle>
            <a:lvl1pPr marL="0" indent="0">
              <a:buNone/>
              <a:defRPr lang="en-US" sz="2400" kern="120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9" name="Right Triangle 38">
            <a:extLst>
              <a:ext uri="{FF2B5EF4-FFF2-40B4-BE49-F238E27FC236}">
                <a16:creationId xmlns:a16="http://schemas.microsoft.com/office/drawing/2014/main" id="{6741F519-22CF-4C01-B140-5480DBAB30F8}"/>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D05D1550-9064-4767-B70A-3501AF956C94}"/>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5" name="Footer Placeholder 4">
            <a:extLst>
              <a:ext uri="{FF2B5EF4-FFF2-40B4-BE49-F238E27FC236}">
                <a16:creationId xmlns:a16="http://schemas.microsoft.com/office/drawing/2014/main" id="{581E1C33-2E8E-4041-9683-12048CB8AB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36992-B921-4F3F-9C4A-0D67E618D114}"/>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492327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CFDF5-4B31-4F1B-83BA-82A9510379F2}"/>
              </a:ext>
            </a:extLst>
          </p:cNvPr>
          <p:cNvSpPr>
            <a:spLocks noGrp="1"/>
          </p:cNvSpPr>
          <p:nvPr>
            <p:ph type="title"/>
          </p:nvPr>
        </p:nvSpPr>
        <p:spPr>
          <a:xfrm>
            <a:off x="691078" y="722903"/>
            <a:ext cx="10312571" cy="1354844"/>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14EC9A6-F718-4497-8A75-637EE17458E0}"/>
              </a:ext>
            </a:extLst>
          </p:cNvPr>
          <p:cNvSpPr>
            <a:spLocks noGrp="1"/>
          </p:cNvSpPr>
          <p:nvPr>
            <p:ph sz="half" idx="1"/>
          </p:nvPr>
        </p:nvSpPr>
        <p:spPr>
          <a:xfrm>
            <a:off x="691078" y="2345843"/>
            <a:ext cx="500958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D503E57-9695-4508-9778-B3DB1FB5FAB6}"/>
              </a:ext>
            </a:extLst>
          </p:cNvPr>
          <p:cNvSpPr>
            <a:spLocks noGrp="1"/>
          </p:cNvSpPr>
          <p:nvPr>
            <p:ph sz="half" idx="2"/>
          </p:nvPr>
        </p:nvSpPr>
        <p:spPr>
          <a:xfrm>
            <a:off x="5935075" y="2345843"/>
            <a:ext cx="506857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474CEE6-B9DC-4CCC-8F4C-0B4DADFB0195}"/>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6" name="Footer Placeholder 5">
            <a:extLst>
              <a:ext uri="{FF2B5EF4-FFF2-40B4-BE49-F238E27FC236}">
                <a16:creationId xmlns:a16="http://schemas.microsoft.com/office/drawing/2014/main" id="{2AC85191-5804-47C9-95EB-D49D71573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6B0A03-44F6-4299-B45D-E07A023906F0}"/>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90520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920E6-CC97-4BD8-92FE-8F36024D0E38}"/>
              </a:ext>
            </a:extLst>
          </p:cNvPr>
          <p:cNvSpPr>
            <a:spLocks noGrp="1"/>
          </p:cNvSpPr>
          <p:nvPr>
            <p:ph type="title"/>
          </p:nvPr>
        </p:nvSpPr>
        <p:spPr>
          <a:xfrm>
            <a:off x="691078" y="722900"/>
            <a:ext cx="10320062" cy="1407505"/>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73872FB-EDD5-42FB-8A9A-279EAD4FB0D9}"/>
              </a:ext>
            </a:extLst>
          </p:cNvPr>
          <p:cNvSpPr>
            <a:spLocks noGrp="1"/>
          </p:cNvSpPr>
          <p:nvPr>
            <p:ph type="body" idx="1"/>
          </p:nvPr>
        </p:nvSpPr>
        <p:spPr>
          <a:xfrm>
            <a:off x="691078" y="2331481"/>
            <a:ext cx="4963444"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F28C1-95C8-476A-8D93-D580DD39D8F7}"/>
              </a:ext>
            </a:extLst>
          </p:cNvPr>
          <p:cNvSpPr>
            <a:spLocks noGrp="1"/>
          </p:cNvSpPr>
          <p:nvPr>
            <p:ph sz="half" idx="2"/>
          </p:nvPr>
        </p:nvSpPr>
        <p:spPr>
          <a:xfrm>
            <a:off x="691078" y="2954564"/>
            <a:ext cx="4963444"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4315485-EE1A-41B0-873A-BA9D06E88BFD}"/>
              </a:ext>
            </a:extLst>
          </p:cNvPr>
          <p:cNvSpPr>
            <a:spLocks noGrp="1"/>
          </p:cNvSpPr>
          <p:nvPr>
            <p:ph type="body" sz="quarter" idx="3"/>
          </p:nvPr>
        </p:nvSpPr>
        <p:spPr>
          <a:xfrm>
            <a:off x="6103351" y="2331481"/>
            <a:ext cx="4900298"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81A6FB-1583-4A1B-A4A7-C65062C57B73}"/>
              </a:ext>
            </a:extLst>
          </p:cNvPr>
          <p:cNvSpPr>
            <a:spLocks noGrp="1"/>
          </p:cNvSpPr>
          <p:nvPr>
            <p:ph sz="quarter" idx="4"/>
          </p:nvPr>
        </p:nvSpPr>
        <p:spPr>
          <a:xfrm>
            <a:off x="6103351" y="2954564"/>
            <a:ext cx="4900298"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3A29EA7-E61E-4617-9DA9-40B9299B3287}"/>
              </a:ext>
            </a:extLst>
          </p:cNvPr>
          <p:cNvSpPr>
            <a:spLocks noGrp="1"/>
          </p:cNvSpPr>
          <p:nvPr>
            <p:ph type="dt" sz="half" idx="10"/>
          </p:nvPr>
        </p:nvSpPr>
        <p:spPr>
          <a:xfrm>
            <a:off x="683587" y="6215870"/>
            <a:ext cx="3843779" cy="417126"/>
          </a:xfrm>
        </p:spPr>
        <p:txBody>
          <a:bodyPr/>
          <a:lstStyle/>
          <a:p>
            <a:fld id="{8F72BA41-EC5B-4197-BCC8-0FD2E523CD7A}" type="datetimeFigureOut">
              <a:rPr lang="en-US" smtClean="0"/>
              <a:t>11/3/22</a:t>
            </a:fld>
            <a:endParaRPr lang="en-US"/>
          </a:p>
        </p:txBody>
      </p:sp>
      <p:sp>
        <p:nvSpPr>
          <p:cNvPr id="8" name="Footer Placeholder 7">
            <a:extLst>
              <a:ext uri="{FF2B5EF4-FFF2-40B4-BE49-F238E27FC236}">
                <a16:creationId xmlns:a16="http://schemas.microsoft.com/office/drawing/2014/main" id="{D56249CC-EB72-46A6-87D9-5FBDA8E450EC}"/>
              </a:ext>
            </a:extLst>
          </p:cNvPr>
          <p:cNvSpPr>
            <a:spLocks noGrp="1"/>
          </p:cNvSpPr>
          <p:nvPr>
            <p:ph type="ftr" sz="quarter" idx="11"/>
          </p:nvPr>
        </p:nvSpPr>
        <p:spPr>
          <a:xfrm>
            <a:off x="691078" y="236364"/>
            <a:ext cx="4114800" cy="417126"/>
          </a:xfrm>
        </p:spPr>
        <p:txBody>
          <a:bodyPr/>
          <a:lstStyle/>
          <a:p>
            <a:endParaRPr lang="en-US" dirty="0"/>
          </a:p>
        </p:txBody>
      </p:sp>
      <p:sp>
        <p:nvSpPr>
          <p:cNvPr id="9" name="Slide Number Placeholder 8">
            <a:extLst>
              <a:ext uri="{FF2B5EF4-FFF2-40B4-BE49-F238E27FC236}">
                <a16:creationId xmlns:a16="http://schemas.microsoft.com/office/drawing/2014/main" id="{EAA04EE7-47BE-4ECE-A170-793C4E56951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4858261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E4946-24AD-40DD-95A7-49BA49C227DF}"/>
              </a:ext>
            </a:extLst>
          </p:cNvPr>
          <p:cNvSpPr>
            <a:spLocks noGrp="1"/>
          </p:cNvSpPr>
          <p:nvPr>
            <p:ph type="title"/>
          </p:nvPr>
        </p:nvSpPr>
        <p:spPr>
          <a:xfrm>
            <a:off x="691078" y="722903"/>
            <a:ext cx="10501177" cy="1401231"/>
          </a:xfrm>
        </p:spPr>
        <p:txBody>
          <a:bodyPr/>
          <a:lstStyle>
            <a:lvl1pP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D8CF342-49F6-482D-943E-7E50B1694AE3}"/>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4" name="Footer Placeholder 3">
            <a:extLst>
              <a:ext uri="{FF2B5EF4-FFF2-40B4-BE49-F238E27FC236}">
                <a16:creationId xmlns:a16="http://schemas.microsoft.com/office/drawing/2014/main" id="{064033E5-3797-4FF8-866F-9FD9325A9FAB}"/>
              </a:ext>
            </a:extLst>
          </p:cNvPr>
          <p:cNvSpPr>
            <a:spLocks noGrp="1"/>
          </p:cNvSpPr>
          <p:nvPr>
            <p:ph type="ftr" sz="quarter" idx="11"/>
          </p:nvPr>
        </p:nvSpPr>
        <p:spPr>
          <a:xfrm>
            <a:off x="691078" y="236364"/>
            <a:ext cx="4114800" cy="417126"/>
          </a:xfrm>
        </p:spPr>
        <p:txBody>
          <a:bodyPr/>
          <a:lstStyle/>
          <a:p>
            <a:endParaRPr lang="en-US"/>
          </a:p>
        </p:txBody>
      </p:sp>
      <p:sp>
        <p:nvSpPr>
          <p:cNvPr id="5" name="Slide Number Placeholder 4">
            <a:extLst>
              <a:ext uri="{FF2B5EF4-FFF2-40B4-BE49-F238E27FC236}">
                <a16:creationId xmlns:a16="http://schemas.microsoft.com/office/drawing/2014/main" id="{66DC1E67-424D-4638-98F8-38E71A41001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325817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6" name="Straight Connector 5">
              <a:extLst>
                <a:ext uri="{FF2B5EF4-FFF2-40B4-BE49-F238E27FC236}">
                  <a16:creationId xmlns:a16="http://schemas.microsoft.com/office/drawing/2014/main" id="{E0418BE5-560E-4E49-B12D-B555511FED72}"/>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49D1162-73B9-420F-BCBE-95039D00CD24}"/>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2BA76FE-316A-48E2-A03B-4E05691C4348}"/>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E678FBC-A6AD-4422-BA24-A4172F8862CA}"/>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D3C5C3E-2D08-43F0-AFAC-E15360CA7D3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0BEAC62-AF92-4A65-9790-6F6E0C6C5A1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77D7C5-E76E-4E82-BFC4-9A75D2C8089D}"/>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6E0152-96B9-4067-80D3-D9BDE6D7EC9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918AFCC-B9DA-4092-8FBA-2CFEDB0388E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1EC7D33-C87E-4812-A722-53C5D99272B5}"/>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5F239E3-501A-4C3C-9BE4-6BFA0D3126B7}"/>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62BF3B-95BB-4188-AAE5-015A0EF3D18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4E5F0F-0124-40D0-A0BF-AE307A0E15F4}"/>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BADC3B1-26C7-4CF1-B29D-4D0DEA3E2633}"/>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0A7DF6E-1132-4A80-9B18-593B1ACD778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19589-10D8-4A8F-A0B1-F7CE380E3001}"/>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E6BB32-C4F8-4914-88D3-7DC5E79D023E}"/>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8F046EE-9DBA-4924-A19C-ED8741F5F810}"/>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ABBC44-ABA8-4913-824E-64D344724644}"/>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4272B22-1C39-47A0-8551-73666AFBE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CDFF66-464C-4ABF-BB01-00500A3B7517}"/>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79FC88-BD3B-4C04-9B90-0FC93C17921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1FCAED8-8687-4141-A7C3-0D88ACEDFEC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65038E6-7B32-460F-B804-D6C105FF44C9}"/>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C5DAE85-AD17-454B-AB64-CEFF52FDAB9D}"/>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C603643-2066-4967-AE4B-9DA143843B2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37E9533-9B07-43E3-B939-7BADC01FEE86}"/>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DCCAAEE-AB2E-4534-893A-3DB109499FB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BD39A2-970F-4714-AAA6-67EE99A0EAA9}"/>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F4A1387-348B-4E46-9B65-FDF76ED0EF20}"/>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F5DAF27-A54D-442A-93E4-BA7F04EAE379}"/>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2EA265F-80A1-448D-A6EB-CE8D6F6EC723}"/>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3" name="Footer Placeholder 2">
            <a:extLst>
              <a:ext uri="{FF2B5EF4-FFF2-40B4-BE49-F238E27FC236}">
                <a16:creationId xmlns:a16="http://schemas.microsoft.com/office/drawing/2014/main" id="{4815D00D-89E6-4E7A-9A4D-A8CCEB3BED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2B5AEA-8C38-4776-878C-AB01474D917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097329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40" name="Right Triangle 39">
            <a:extLst>
              <a:ext uri="{FF2B5EF4-FFF2-40B4-BE49-F238E27FC236}">
                <a16:creationId xmlns:a16="http://schemas.microsoft.com/office/drawing/2014/main" id="{C4853C57-22BC-4465-8B37-DC06FE5A0003}"/>
              </a:ext>
              <a:ext uri="{C183D7F6-B498-43B3-948B-1728B52AA6E4}">
                <adec:decorative xmlns:adec="http://schemas.microsoft.com/office/drawing/2017/decorative" val="1"/>
              </a:ext>
            </a:extLst>
          </p:cNvPr>
          <p:cNvSpPr/>
          <p:nvPr/>
        </p:nvSpPr>
        <p:spPr>
          <a:xfrm rot="13500000">
            <a:off x="-281092" y="31448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7E67C0A6-48E9-4845-9EBF-EF2A3DFD274F}"/>
              </a:ext>
            </a:extLst>
          </p:cNvPr>
          <p:cNvSpPr>
            <a:spLocks noGrp="1"/>
          </p:cNvSpPr>
          <p:nvPr>
            <p:ph type="title"/>
          </p:nvPr>
        </p:nvSpPr>
        <p:spPr>
          <a:xfrm>
            <a:off x="683587" y="713677"/>
            <a:ext cx="4499914" cy="2996581"/>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A8B542-2084-485C-ABFC-94340B4C7E77}"/>
              </a:ext>
            </a:extLst>
          </p:cNvPr>
          <p:cNvSpPr>
            <a:spLocks noGrp="1"/>
          </p:cNvSpPr>
          <p:nvPr>
            <p:ph idx="1"/>
          </p:nvPr>
        </p:nvSpPr>
        <p:spPr>
          <a:xfrm>
            <a:off x="5698672" y="708102"/>
            <a:ext cx="5656716" cy="54306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647791F-9546-470D-A174-D75285263C2C}"/>
              </a:ext>
            </a:extLst>
          </p:cNvPr>
          <p:cNvSpPr>
            <a:spLocks noGrp="1"/>
          </p:cNvSpPr>
          <p:nvPr>
            <p:ph type="body" sz="half" idx="2"/>
          </p:nvPr>
        </p:nvSpPr>
        <p:spPr>
          <a:xfrm>
            <a:off x="683587" y="3976544"/>
            <a:ext cx="4499914" cy="2162201"/>
          </a:xfrm>
        </p:spPr>
        <p:txBody>
          <a:bodyPr>
            <a:normAutofit/>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None/>
            </a:pPr>
            <a:r>
              <a:rPr lang="en-US"/>
              <a:t>Click to edit Master text styles</a:t>
            </a:r>
          </a:p>
        </p:txBody>
      </p:sp>
      <p:grpSp>
        <p:nvGrpSpPr>
          <p:cNvPr id="8" name="Group 7">
            <a:extLst>
              <a:ext uri="{FF2B5EF4-FFF2-40B4-BE49-F238E27FC236}">
                <a16:creationId xmlns:a16="http://schemas.microsoft.com/office/drawing/2014/main" id="{0550D594-9D00-4E12-9A7B-8B78EC19948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C5DEA230-2680-47DD-BD49-FDBF4C1105A5}"/>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0BA61D-887F-46F1-B20D-EA4C38D467C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350DFBA-D16D-4AE0-8339-58C4089B94AD}"/>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F4AAAA5-CEFC-4C25-91D3-5AE49F720DA5}"/>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4D142AD-3FA3-43E4-8A61-61CF1E41568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C3755A3-93F4-4EC4-9635-7E89E4AF1D3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0BFB588-0AB8-4BD8-9272-1CA867726018}"/>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45A6DF3-CF29-4480-A235-EAE88D65A63C}"/>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6FF036-365A-4C15-8E15-0D5BBEBCEA58}"/>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85E76FF-4E86-4E42-B67E-B11AAE8D3076}"/>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A64CEE-7CED-4EB2-A414-6F2D91E824F9}"/>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12C571B-47A6-49EB-A29F-678368BAED9F}"/>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160B109-845C-4119-BB66-9887B3859A7D}"/>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68B7447-FF64-42D9-B3C6-2BDC6F547ED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FFF9B71-8653-450D-AFBE-2140D586FB5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F0B9E5A-C1DA-445C-A911-721DF98DDCDD}"/>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5C9A3DC-A478-4469-9359-34A435689F3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7DE3299-EED7-4771-A270-F6B02941AD6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34422A-5B59-41DC-8E2A-1A8244580E30}"/>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176117-0990-434B-A9D9-B4B9043C544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7D6425E-C84A-462F-98F8-D0AB4FC3AF88}"/>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13AB68-7321-4AC2-AC60-0F417877D07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E275CCE-D06F-49D0-8A47-372C5040330B}"/>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D4B374E-EEBC-4A9C-B3B4-B269EC719857}"/>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D80A7E6-BBEF-4EF1-B14A-29F26BFCF8E6}"/>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D7BC013-9B50-459D-8B8D-F756514A478B}"/>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48964C0-675D-4807-B795-4B695A8F8420}"/>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911512-51A8-4CE7-A043-425C809EB5F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C15D1E-0EDF-4AD7-90C7-3D8D64E645D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8265A2D-2A6A-4301-B59F-8BAD98D9A57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A4907F-2D1D-49D1-882D-119AA5E1183B}"/>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AF6A2284-37AB-43F5-98B8-8AB49DBFA9F5}"/>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6" name="Footer Placeholder 5">
            <a:extLst>
              <a:ext uri="{FF2B5EF4-FFF2-40B4-BE49-F238E27FC236}">
                <a16:creationId xmlns:a16="http://schemas.microsoft.com/office/drawing/2014/main" id="{9AD8ABAA-E2F7-4C89-99ED-2C340220DD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2EF12-B2CD-4F3C-9F19-A8691540501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304044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DA6865-0A03-48FA-AD6E-D5BF8FDE927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2277E8EB-0DA2-40E4-AD12-1CCD0D262D0B}"/>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5BFE9F8-907A-4FFC-9FDE-2B51D238C40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BDDC323-8732-4007-BB81-1BE917E3B2FF}"/>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908FC40-8403-438D-95CA-E4EDC66192A9}"/>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411D218-3FEA-4455-9809-91F029FB55AE}"/>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41390F-BE50-4E4E-9DA2-B5F23F1A93D8}"/>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EB3F094-97B5-48E1-A4DE-8BEED255028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D4DBB43-CB34-4881-9445-A7FE131D5327}"/>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71F972-027A-47F0-996C-84BFE4574050}"/>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C41353D-93C8-43F8-BBDE-7AB6B29EC38C}"/>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CF07B24-CBD8-4F09-81EB-504285F8E11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27873BB-1D79-4055-801C-BDA0F9A1513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008D42B-2F35-497E-A26D-9AF008619D4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7F57499-C4D9-4B7D-BADA-38462AA3164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271F2B9-1FFA-4350-9370-B098459A232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8FBAFFC-DC8F-4BB4-B405-E4AAA269AED4}"/>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4FCE64-D7A5-411A-8795-932DD39F9520}"/>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B4ECFC-FD43-44CF-B7FA-2A8C5651400F}"/>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9DFBC12-1E1D-44DE-9966-BAB05B246636}"/>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9BEF096-361C-478B-81EB-37584119BFEE}"/>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C81993-CE86-4910-B9CE-B69375BDCEE3}"/>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75613D7-9FB0-4D33-8784-EC059DE019C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520AFD9-E849-4F42-99B2-928E6098C29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A200B0B-91CD-4D66-ADFC-9585D283103C}"/>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5DB0C45-30CE-4C85-95C6-FFF4977C646A}"/>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C31604-5F93-436D-A9D2-A48846D4E0DE}"/>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F1B965-7DE1-4AE3-B28B-DB6847BC52CC}"/>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FD9FB65-4392-4D6A-8ACC-8151F682BFE8}"/>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B40380C-3493-4AFE-BF13-AE68A8D244B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CB21DF1-4859-4991-9C10-F8FA68F41013}"/>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54AD212-17DC-4506-AAA0-34A46A0B11C3}"/>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5B556E7-762B-4E18-A961-A4F7A9ECF9D8}"/>
              </a:ext>
            </a:extLst>
          </p:cNvPr>
          <p:cNvSpPr>
            <a:spLocks noGrp="1"/>
          </p:cNvSpPr>
          <p:nvPr>
            <p:ph type="title"/>
          </p:nvPr>
        </p:nvSpPr>
        <p:spPr>
          <a:xfrm>
            <a:off x="683587" y="713677"/>
            <a:ext cx="4434823" cy="3020519"/>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B7118AF-C54D-406D-AABE-AED6576D1281}"/>
              </a:ext>
            </a:extLst>
          </p:cNvPr>
          <p:cNvSpPr>
            <a:spLocks noGrp="1"/>
          </p:cNvSpPr>
          <p:nvPr>
            <p:ph type="pic" idx="1"/>
          </p:nvPr>
        </p:nvSpPr>
        <p:spPr>
          <a:xfrm>
            <a:off x="5698672" y="713677"/>
            <a:ext cx="5304977" cy="543064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0" name="Right Triangle 39">
            <a:extLst>
              <a:ext uri="{FF2B5EF4-FFF2-40B4-BE49-F238E27FC236}">
                <a16:creationId xmlns:a16="http://schemas.microsoft.com/office/drawing/2014/main" id="{205CDEB9-8DED-4711-8140-4C943FC2CDA0}"/>
              </a:ext>
              <a:ext uri="{C183D7F6-B498-43B3-948B-1728B52AA6E4}">
                <adec:decorative xmlns:adec="http://schemas.microsoft.com/office/drawing/2017/decorative" val="1"/>
              </a:ext>
            </a:extLst>
          </p:cNvPr>
          <p:cNvSpPr/>
          <p:nvPr/>
        </p:nvSpPr>
        <p:spPr>
          <a:xfrm rot="13500000">
            <a:off x="-281093" y="314330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 Placeholder 3">
            <a:extLst>
              <a:ext uri="{FF2B5EF4-FFF2-40B4-BE49-F238E27FC236}">
                <a16:creationId xmlns:a16="http://schemas.microsoft.com/office/drawing/2014/main" id="{02E13C3F-6360-4760-9477-C3831A6E26EF}"/>
              </a:ext>
            </a:extLst>
          </p:cNvPr>
          <p:cNvSpPr>
            <a:spLocks noGrp="1"/>
          </p:cNvSpPr>
          <p:nvPr>
            <p:ph type="body" sz="half" idx="2"/>
          </p:nvPr>
        </p:nvSpPr>
        <p:spPr>
          <a:xfrm>
            <a:off x="683587" y="3970330"/>
            <a:ext cx="4434823" cy="2173992"/>
          </a:xfrm>
        </p:spPr>
        <p:txBody>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192D3B-60EE-4FC5-9ED7-4445300844CA}"/>
              </a:ext>
            </a:extLst>
          </p:cNvPr>
          <p:cNvSpPr>
            <a:spLocks noGrp="1"/>
          </p:cNvSpPr>
          <p:nvPr>
            <p:ph type="dt" sz="half" idx="10"/>
          </p:nvPr>
        </p:nvSpPr>
        <p:spPr/>
        <p:txBody>
          <a:bodyPr/>
          <a:lstStyle/>
          <a:p>
            <a:fld id="{8F72BA41-EC5B-4197-BCC8-0FD2E523CD7A}" type="datetimeFigureOut">
              <a:rPr lang="en-US" smtClean="0"/>
              <a:t>11/3/22</a:t>
            </a:fld>
            <a:endParaRPr lang="en-US"/>
          </a:p>
        </p:txBody>
      </p:sp>
      <p:sp>
        <p:nvSpPr>
          <p:cNvPr id="6" name="Footer Placeholder 5">
            <a:extLst>
              <a:ext uri="{FF2B5EF4-FFF2-40B4-BE49-F238E27FC236}">
                <a16:creationId xmlns:a16="http://schemas.microsoft.com/office/drawing/2014/main" id="{5BCF831E-9B19-4936-8BC9-F62A9B118B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71E1D1-F7A2-40D0-91DA-07468A9651E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888262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DF0D99C-5D42-41C6-A50C-C4E2D6B2A36E}"/>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40" name="Straight Connector 39">
              <a:extLst>
                <a:ext uri="{FF2B5EF4-FFF2-40B4-BE49-F238E27FC236}">
                  <a16:creationId xmlns:a16="http://schemas.microsoft.com/office/drawing/2014/main" id="{5F28962D-50BA-43F8-8863-28ECE711D3F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80F5939-D4E0-46FD-9A5A-5D648E381092}"/>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633D331-78CB-40A1-B167-8185EC5D707B}"/>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512E4B1-E78E-49E7-AA36-374CC1B084E4}"/>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D46340-CBFC-490F-B44E-7AA8FBF58B05}"/>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575C26C-3EBD-4AA9-BA4D-2561E295D65D}"/>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35DB6BE-E065-4559-BF5C-36B56B379040}"/>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DA54272-CD9D-4F68-BBAB-4F0C0C3EC63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002CE8F-9256-4F2C-B474-58873717119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C9DE9F-4252-401D-913E-B74C9E326F9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FE4E69B-534F-4A80-9E1C-798BEE1B079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7564E1C-009C-4832-AE8D-E98286693F0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305DF1C-5801-43F2-A8B9-5351369418C0}"/>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6E71C8-0783-4E17-9B34-F51231DD2954}"/>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D908F17-2A89-4B0A-A2EA-692390969FE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BE22751-380F-44F9-BEED-0A553CF87BE5}"/>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7B27910-846F-4E4E-B588-F5B2E026FE9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E0501E-134E-46D7-984F-3A382B0BB29B}"/>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0A83974-CBD7-4A69-9D84-2D3BBDE027A5}"/>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03E931-00D4-4B0C-BC69-49FE5C766518}"/>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7732A30-BE2F-4D71-BC37-60F7B44591B9}"/>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C8EB840-DE7D-4E67-989C-F4D8F50E15BD}"/>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05D2CC2-53CC-487E-A72E-42B1E9B18460}"/>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3A12D6B-1D60-4F26-8FB9-74AD5B070BDF}"/>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1895D00-2D63-443C-95A8-5EB6E5EECBF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C50652-2A56-4382-95D0-971644EE0FA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A50A374-8880-482D-B54F-F74E0D7BE18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66364D8-CCC7-4AAF-94BC-766EC160D99E}"/>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A0DC409-26E2-4453-89FD-745EA849BE7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39ED039-D66C-4A5E-AA35-E7A5FA2E64C2}"/>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72C13DC-161E-49CF-96B5-5383AA052AB7}"/>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laceholder 1">
            <a:extLst>
              <a:ext uri="{FF2B5EF4-FFF2-40B4-BE49-F238E27FC236}">
                <a16:creationId xmlns:a16="http://schemas.microsoft.com/office/drawing/2014/main" id="{05103067-48DA-458C-99F6-9921C19A802A}"/>
              </a:ext>
            </a:extLst>
          </p:cNvPr>
          <p:cNvSpPr>
            <a:spLocks noGrp="1"/>
          </p:cNvSpPr>
          <p:nvPr>
            <p:ph type="title"/>
          </p:nvPr>
        </p:nvSpPr>
        <p:spPr>
          <a:xfrm>
            <a:off x="691079" y="725951"/>
            <a:ext cx="10325000" cy="14424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CB86862-507E-4F73-890F-3B77BCFA3FA2}"/>
              </a:ext>
            </a:extLst>
          </p:cNvPr>
          <p:cNvSpPr>
            <a:spLocks noGrp="1"/>
          </p:cNvSpPr>
          <p:nvPr>
            <p:ph type="body" idx="1"/>
          </p:nvPr>
        </p:nvSpPr>
        <p:spPr>
          <a:xfrm>
            <a:off x="691079" y="2340131"/>
            <a:ext cx="10325000" cy="35644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EFBC0BB-AF05-4753-9159-41A16FBFC3B4}"/>
              </a:ext>
            </a:extLst>
          </p:cNvPr>
          <p:cNvSpPr>
            <a:spLocks noGrp="1"/>
          </p:cNvSpPr>
          <p:nvPr>
            <p:ph type="dt" sz="half" idx="2"/>
          </p:nvPr>
        </p:nvSpPr>
        <p:spPr>
          <a:xfrm>
            <a:off x="683587" y="6215870"/>
            <a:ext cx="3843779" cy="417126"/>
          </a:xfrm>
          <a:prstGeom prst="rect">
            <a:avLst/>
          </a:prstGeom>
        </p:spPr>
        <p:txBody>
          <a:bodyPr vert="horz" lIns="91440" tIns="45720" rIns="91440" bIns="45720" rtlCol="0" anchor="ctr"/>
          <a:lstStyle>
            <a:lvl1pPr algn="l">
              <a:defRPr sz="900">
                <a:solidFill>
                  <a:schemeClr val="tx1">
                    <a:tint val="75000"/>
                  </a:schemeClr>
                </a:solidFill>
              </a:defRPr>
            </a:lvl1pPr>
          </a:lstStyle>
          <a:p>
            <a:fld id="{8F72BA41-EC5B-4197-BCC8-0FD2E523CD7A}" type="datetimeFigureOut">
              <a:rPr lang="en-US" smtClean="0"/>
              <a:pPr/>
              <a:t>11/3/22</a:t>
            </a:fld>
            <a:endParaRPr lang="en-US" dirty="0"/>
          </a:p>
        </p:txBody>
      </p:sp>
      <p:sp>
        <p:nvSpPr>
          <p:cNvPr id="5" name="Footer Placeholder 4">
            <a:extLst>
              <a:ext uri="{FF2B5EF4-FFF2-40B4-BE49-F238E27FC236}">
                <a16:creationId xmlns:a16="http://schemas.microsoft.com/office/drawing/2014/main" id="{28362F82-EA1A-4B02-8A64-3B44C0D9DAC6}"/>
              </a:ext>
            </a:extLst>
          </p:cNvPr>
          <p:cNvSpPr>
            <a:spLocks noGrp="1"/>
          </p:cNvSpPr>
          <p:nvPr>
            <p:ph type="ftr" sz="quarter" idx="3"/>
          </p:nvPr>
        </p:nvSpPr>
        <p:spPr>
          <a:xfrm>
            <a:off x="691078" y="236364"/>
            <a:ext cx="4114800" cy="417126"/>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9C5EF32-1CA9-4CDA-8182-2FB0C30A0F6F}"/>
              </a:ext>
            </a:extLst>
          </p:cNvPr>
          <p:cNvSpPr>
            <a:spLocks noGrp="1"/>
          </p:cNvSpPr>
          <p:nvPr>
            <p:ph type="sldNum" sz="quarter" idx="4"/>
          </p:nvPr>
        </p:nvSpPr>
        <p:spPr>
          <a:xfrm>
            <a:off x="11003649" y="6215870"/>
            <a:ext cx="979151" cy="417126"/>
          </a:xfrm>
          <a:prstGeom prst="rect">
            <a:avLst/>
          </a:prstGeom>
        </p:spPr>
        <p:txBody>
          <a:bodyPr vert="horz" lIns="91440" tIns="45720" rIns="91440" bIns="45720" rtlCol="0" anchor="ctr"/>
          <a:lstStyle>
            <a:lvl1pPr algn="ctr">
              <a:defRPr sz="900">
                <a:solidFill>
                  <a:schemeClr val="tx1">
                    <a:tint val="75000"/>
                  </a:schemeClr>
                </a:solidFill>
              </a:defRPr>
            </a:lvl1pPr>
          </a:lstStyle>
          <a:p>
            <a:fld id="{BE15108C-154A-4A5A-9C05-91A49A422BA7}" type="slidenum">
              <a:rPr lang="en-US" smtClean="0"/>
              <a:pPr/>
              <a:t>‹#›</a:t>
            </a:fld>
            <a:endParaRPr lang="en-US" dirty="0"/>
          </a:p>
        </p:txBody>
      </p:sp>
      <p:sp>
        <p:nvSpPr>
          <p:cNvPr id="7" name="Right Triangle 6">
            <a:extLst>
              <a:ext uri="{FF2B5EF4-FFF2-40B4-BE49-F238E27FC236}">
                <a16:creationId xmlns:a16="http://schemas.microsoft.com/office/drawing/2014/main" id="{63BAC6E0-ADAC-40FB-AF53-88FA5F83738C}"/>
              </a:ext>
              <a:ext uri="{C183D7F6-B498-43B3-948B-1728B52AA6E4}">
                <adec:decorative xmlns:adec="http://schemas.microsoft.com/office/drawing/2017/decorative" val="1"/>
              </a:ext>
            </a:extLst>
          </p:cNvPr>
          <p:cNvSpPr/>
          <p:nvPr/>
        </p:nvSpPr>
        <p:spPr>
          <a:xfrm rot="13500000">
            <a:off x="-281094" y="151621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9864468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Char char="§"/>
        <a:defRPr sz="2000" kern="1200">
          <a:solidFill>
            <a:schemeClr val="tx2"/>
          </a:solidFill>
          <a:latin typeface="+mn-lt"/>
          <a:ea typeface="+mn-ea"/>
          <a:cs typeface="+mn-cs"/>
        </a:defRPr>
      </a:lvl1pPr>
      <a:lvl2pPr marL="4572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800" kern="1200">
          <a:solidFill>
            <a:schemeClr val="tx2"/>
          </a:solidFill>
          <a:latin typeface="+mn-lt"/>
          <a:ea typeface="+mn-ea"/>
          <a:cs typeface="+mn-cs"/>
        </a:defRPr>
      </a:lvl2pPr>
      <a:lvl3pPr marL="6858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600" kern="1200">
          <a:solidFill>
            <a:schemeClr val="tx2"/>
          </a:solidFill>
          <a:latin typeface="+mn-lt"/>
          <a:ea typeface="+mn-ea"/>
          <a:cs typeface="+mn-cs"/>
        </a:defRPr>
      </a:lvl3pPr>
      <a:lvl4pPr marL="9144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4pPr>
      <a:lvl5pPr marL="11430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image" Target="../media/image17.gif"/><Relationship Id="rId7"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 Id="rId6" Type="http://schemas.microsoft.com/office/2017/06/relationships/model3d" Target="../media/model3d1.glb"/><Relationship Id="rId5" Type="http://schemas.openxmlformats.org/officeDocument/2006/relationships/image" Target="../media/image19.sv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www.kaggle.com/dgomonov/new-york-city-airbnb-open-data"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52" name="Group 51">
            <a:extLst>
              <a:ext uri="{FF2B5EF4-FFF2-40B4-BE49-F238E27FC236}">
                <a16:creationId xmlns:a16="http://schemas.microsoft.com/office/drawing/2014/main" id="{371201FD-B9B8-44FB-827C-2B72B2C61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3" name="Straight Connector 52">
              <a:extLst>
                <a:ext uri="{FF2B5EF4-FFF2-40B4-BE49-F238E27FC236}">
                  <a16:creationId xmlns:a16="http://schemas.microsoft.com/office/drawing/2014/main" id="{BED50380-B737-4843-B657-D1F72ECE0E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838A1CE-8855-4800-8759-A56D50C740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60E8BB7-1962-48A1-AE75-138B858ADFD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4B998B9-5288-4CE0-B72D-57048D8248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1CCB6E9-345A-4FF8-A88D-3E5CF21D42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1318E85-96B6-461C-8287-F6CA4968C4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06BFD751-AAE9-43DB-8D9F-FBD0019E49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DA33B7E8-7994-46BB-A708-1BAEAE9A489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E24BAA5-7F61-4495-857C-97EDFC96FD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16A69CD-5F58-4D4E-8784-EF04768B31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B01CAAA-9CED-4D6E-94EF-252DDFCB7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346C2E15-6DB9-400F-A463-3A74881199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6548849A-5ABA-4068-B1B8-6288537730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026C35F-2E6D-487D-B9F7-C4FEC99C2D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C96CD3E-B1D7-4FEB-A4C4-9D2224756E1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5504DA9-0960-480F-A0D1-43F798BA50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2D211248-4214-4C32-9181-236A505430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EC8DA7D9-8888-4AE1-88A9-070E3D39AD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B5EF6DF4-75E2-40AE-898D-8439C1A1B85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EB5A874-B7FD-462A-B169-E7FDB5AA6C3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4E40B800-A1C4-40CF-B676-3714D7BC62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9DC799A-8E1B-473C-8A5C-61A7E6E17B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9241FE59-669C-46CE-BD6B-BCC0E38E393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338A03C7-4888-469E-B83E-68A5A252FB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949D6E2-575B-4B3B-9200-F89FF6263A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1192BECB-21C3-4E10-BA4A-1A40B32FE2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399FED6-669D-4F33-B077-DCABEE44C4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4F0A4E8B-1AAA-4226-98A8-D787BCF2A2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9842F70-1987-4D9B-A998-AB1CA140FB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52A5A85E-17B3-4952-B61F-2F5B41D631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4B1FC6E2-FA10-41E8-AD12-66A1CF9831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5" name="Right Triangle 84">
            <a:extLst>
              <a:ext uri="{FF2B5EF4-FFF2-40B4-BE49-F238E27FC236}">
                <a16:creationId xmlns:a16="http://schemas.microsoft.com/office/drawing/2014/main" id="{27D6616B-CA16-4E7A-AD49-69268088A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79642" y="4239706"/>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F87F0CE3-F26C-2857-7258-EE32D1824039}"/>
              </a:ext>
            </a:extLst>
          </p:cNvPr>
          <p:cNvSpPr>
            <a:spLocks noGrp="1"/>
          </p:cNvSpPr>
          <p:nvPr>
            <p:ph type="ctrTitle"/>
          </p:nvPr>
        </p:nvSpPr>
        <p:spPr>
          <a:xfrm>
            <a:off x="505566" y="3869203"/>
            <a:ext cx="10518001" cy="1704636"/>
          </a:xfrm>
        </p:spPr>
        <p:txBody>
          <a:bodyPr anchor="t">
            <a:normAutofit/>
          </a:bodyPr>
          <a:lstStyle/>
          <a:p>
            <a:pPr>
              <a:lnSpc>
                <a:spcPct val="90000"/>
              </a:lnSpc>
            </a:pPr>
            <a:r>
              <a:rPr lang="en-CA" sz="4400" b="0" i="0" u="none" strike="noStrike" dirty="0">
                <a:solidFill>
                  <a:srgbClr val="000000"/>
                </a:solidFill>
                <a:effectLst/>
                <a:latin typeface="Avenir Book" panose="02000503020000020003" pitchFamily="2" charset="0"/>
              </a:rPr>
              <a:t>Airbnb New York Analysis (2011 - 2019) </a:t>
            </a:r>
            <a:r>
              <a:rPr lang="en-CA" sz="4400" dirty="0"/>
              <a:t>:</a:t>
            </a:r>
            <a:br>
              <a:rPr lang="en-CA" sz="4400" dirty="0"/>
            </a:br>
            <a:r>
              <a:rPr lang="en-CA" sz="3200" dirty="0"/>
              <a:t>Data Analysis On Hospitality Industry</a:t>
            </a:r>
            <a:endParaRPr lang="en-US" sz="3200" dirty="0"/>
          </a:p>
        </p:txBody>
      </p:sp>
      <p:sp>
        <p:nvSpPr>
          <p:cNvPr id="3" name="Subtitle 2">
            <a:extLst>
              <a:ext uri="{FF2B5EF4-FFF2-40B4-BE49-F238E27FC236}">
                <a16:creationId xmlns:a16="http://schemas.microsoft.com/office/drawing/2014/main" id="{56B75C2B-0734-F01C-25CC-DCBDAA23273A}"/>
              </a:ext>
            </a:extLst>
          </p:cNvPr>
          <p:cNvSpPr>
            <a:spLocks noGrp="1"/>
          </p:cNvSpPr>
          <p:nvPr>
            <p:ph type="subTitle" idx="1"/>
          </p:nvPr>
        </p:nvSpPr>
        <p:spPr>
          <a:xfrm>
            <a:off x="7902602" y="4921243"/>
            <a:ext cx="4379448" cy="1963121"/>
          </a:xfrm>
        </p:spPr>
        <p:txBody>
          <a:bodyPr anchor="t">
            <a:normAutofit fontScale="92500"/>
          </a:bodyPr>
          <a:lstStyle/>
          <a:p>
            <a:r>
              <a:rPr lang="en-US" dirty="0">
                <a:latin typeface="Avenir Book" panose="02000503020000020003" pitchFamily="2" charset="0"/>
              </a:rPr>
              <a:t>Name: Abhilash Kumar Dikshit</a:t>
            </a:r>
          </a:p>
          <a:p>
            <a:r>
              <a:rPr lang="en-US" dirty="0">
                <a:latin typeface="Avenir Book" panose="02000503020000020003" pitchFamily="2" charset="0"/>
              </a:rPr>
              <a:t>Student ID: 2702209</a:t>
            </a:r>
          </a:p>
          <a:p>
            <a:r>
              <a:rPr lang="en-US" dirty="0">
                <a:latin typeface="Avenir Book" panose="02000503020000020003" pitchFamily="2" charset="0"/>
              </a:rPr>
              <a:t>Course: MPS Analytics- ALY 6000</a:t>
            </a:r>
          </a:p>
          <a:p>
            <a:r>
              <a:rPr lang="en-US" dirty="0">
                <a:latin typeface="Avenir Book" panose="02000503020000020003" pitchFamily="2" charset="0"/>
              </a:rPr>
              <a:t>Campus: Vancouver, Canada</a:t>
            </a:r>
          </a:p>
        </p:txBody>
      </p:sp>
      <p:pic>
        <p:nvPicPr>
          <p:cNvPr id="5" name="Picture 4" descr="Graphical user interface, application&#10;&#10;Description automatically generated with medium confidence">
            <a:extLst>
              <a:ext uri="{FF2B5EF4-FFF2-40B4-BE49-F238E27FC236}">
                <a16:creationId xmlns:a16="http://schemas.microsoft.com/office/drawing/2014/main" id="{28EE3178-82B1-6254-594A-5799368EBCB6}"/>
              </a:ext>
            </a:extLst>
          </p:cNvPr>
          <p:cNvPicPr>
            <a:picLocks noChangeAspect="1"/>
          </p:cNvPicPr>
          <p:nvPr/>
        </p:nvPicPr>
        <p:blipFill rotWithShape="1">
          <a:blip r:embed="rId3"/>
          <a:srcRect t="19356" b="33894"/>
          <a:stretch/>
        </p:blipFill>
        <p:spPr>
          <a:xfrm>
            <a:off x="-63947" y="-23276"/>
            <a:ext cx="12307465" cy="3383374"/>
          </a:xfrm>
          <a:custGeom>
            <a:avLst/>
            <a:gdLst/>
            <a:ahLst/>
            <a:cxnLst/>
            <a:rect l="l" t="t" r="r" b="b"/>
            <a:pathLst>
              <a:path w="12214825" h="3383384">
                <a:moveTo>
                  <a:pt x="12213819" y="0"/>
                </a:moveTo>
                <a:cubicBezTo>
                  <a:pt x="12213819" y="29107"/>
                  <a:pt x="12214067" y="89770"/>
                  <a:pt x="12214502" y="174101"/>
                </a:cubicBezTo>
                <a:lnTo>
                  <a:pt x="12214825" y="234681"/>
                </a:lnTo>
                <a:lnTo>
                  <a:pt x="12214825" y="2718323"/>
                </a:lnTo>
                <a:lnTo>
                  <a:pt x="11377417" y="2725712"/>
                </a:lnTo>
                <a:cubicBezTo>
                  <a:pt x="7318291" y="2799276"/>
                  <a:pt x="6189525" y="3387660"/>
                  <a:pt x="3246747" y="3383361"/>
                </a:cubicBezTo>
                <a:cubicBezTo>
                  <a:pt x="2493396" y="3382260"/>
                  <a:pt x="1619330" y="3339570"/>
                  <a:pt x="544071" y="3235389"/>
                </a:cubicBezTo>
                <a:lnTo>
                  <a:pt x="19466" y="3181198"/>
                </a:lnTo>
                <a:cubicBezTo>
                  <a:pt x="22117" y="2650999"/>
                  <a:pt x="12840" y="2122787"/>
                  <a:pt x="3563" y="1594575"/>
                </a:cubicBezTo>
                <a:lnTo>
                  <a:pt x="0" y="1239098"/>
                </a:lnTo>
                <a:lnTo>
                  <a:pt x="0" y="7944"/>
                </a:lnTo>
                <a:close/>
              </a:path>
            </a:pathLst>
          </a:custGeom>
        </p:spPr>
      </p:pic>
    </p:spTree>
    <p:extLst>
      <p:ext uri="{BB962C8B-B14F-4D97-AF65-F5344CB8AC3E}">
        <p14:creationId xmlns:p14="http://schemas.microsoft.com/office/powerpoint/2010/main" val="2920376730"/>
      </p:ext>
    </p:extLst>
  </p:cSld>
  <p:clrMapOvr>
    <a:masterClrMapping/>
  </p:clrMapOvr>
  <mc:AlternateContent xmlns:mc="http://schemas.openxmlformats.org/markup-compatibility/2006" xmlns:p14="http://schemas.microsoft.com/office/powerpoint/2010/main">
    <mc:Choice Requires="p14">
      <p:transition spd="med" p14:dur="700" advTm="14613">
        <p:fade/>
      </p:transition>
    </mc:Choice>
    <mc:Fallback xmlns="">
      <p:transition spd="med" advTm="14613">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70" y="0"/>
            <a:ext cx="11001866" cy="825110"/>
          </a:xfrm>
        </p:spPr>
        <p:txBody>
          <a:bodyPr>
            <a:normAutofit/>
          </a:bodyPr>
          <a:lstStyle/>
          <a:p>
            <a:r>
              <a:rPr lang="en-US" sz="3000" dirty="0"/>
              <a:t>References</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3"/>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graphicFrame>
        <p:nvGraphicFramePr>
          <p:cNvPr id="9" name="TextBox 2">
            <a:extLst>
              <a:ext uri="{FF2B5EF4-FFF2-40B4-BE49-F238E27FC236}">
                <a16:creationId xmlns:a16="http://schemas.microsoft.com/office/drawing/2014/main" id="{55771F40-ED98-A955-9421-08608816A0AC}"/>
              </a:ext>
            </a:extLst>
          </p:cNvPr>
          <p:cNvGraphicFramePr/>
          <p:nvPr/>
        </p:nvGraphicFramePr>
        <p:xfrm>
          <a:off x="538971" y="1201786"/>
          <a:ext cx="11114058" cy="427809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498768777"/>
      </p:ext>
    </p:extLst>
  </p:cSld>
  <p:clrMapOvr>
    <a:masterClrMapping/>
  </p:clrMapOvr>
  <mc:AlternateContent xmlns:mc="http://schemas.openxmlformats.org/markup-compatibility/2006" xmlns:p14="http://schemas.microsoft.com/office/powerpoint/2010/main">
    <mc:Choice Requires="p14">
      <p:transition spd="med" p14:dur="700" advTm="13100">
        <p:fade/>
      </p:transition>
    </mc:Choice>
    <mc:Fallback xmlns="">
      <p:transition spd="med" advTm="131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4545548" y="3429000"/>
            <a:ext cx="5595979" cy="1378527"/>
          </a:xfrm>
        </p:spPr>
        <p:txBody>
          <a:bodyPr>
            <a:normAutofit/>
          </a:bodyPr>
          <a:lstStyle/>
          <a:p>
            <a:r>
              <a:rPr lang="en-US" sz="4800" dirty="0">
                <a:latin typeface="Avenir Book" panose="02000503020000020003" pitchFamily="2" charset="0"/>
              </a:rPr>
              <a:t>Any Questions</a:t>
            </a:r>
          </a:p>
        </p:txBody>
      </p:sp>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2"/>
          <a:stretch>
            <a:fillRect/>
          </a:stretch>
        </p:blipFill>
        <p:spPr>
          <a:xfrm>
            <a:off x="11016079" y="5624852"/>
            <a:ext cx="1014393" cy="1014393"/>
          </a:xfrm>
        </p:spPr>
      </p:pic>
      <p:pic>
        <p:nvPicPr>
          <p:cNvPr id="8" name="Picture 7" descr="Text&#10;&#10;Description automatically generated">
            <a:extLst>
              <a:ext uri="{FF2B5EF4-FFF2-40B4-BE49-F238E27FC236}">
                <a16:creationId xmlns:a16="http://schemas.microsoft.com/office/drawing/2014/main" id="{C94B4EBD-AC30-719E-C0F5-7C314C23C12D}"/>
              </a:ext>
            </a:extLst>
          </p:cNvPr>
          <p:cNvPicPr>
            <a:picLocks noChangeAspect="1"/>
          </p:cNvPicPr>
          <p:nvPr/>
        </p:nvPicPr>
        <p:blipFill rotWithShape="1">
          <a:blip r:embed="rId3">
            <a:alphaModFix/>
          </a:blip>
          <a:srcRect l="6659" t="9677" r="10490" b="11381"/>
          <a:stretch/>
        </p:blipFill>
        <p:spPr>
          <a:xfrm>
            <a:off x="3899505" y="842583"/>
            <a:ext cx="5427785" cy="2152543"/>
          </a:xfrm>
          <a:prstGeom prst="rect">
            <a:avLst/>
          </a:prstGeom>
          <a:effectLst>
            <a:softEdge rad="31750"/>
          </a:effectLst>
        </p:spPr>
      </p:pic>
      <p:pic>
        <p:nvPicPr>
          <p:cNvPr id="12" name="Graphic 11" descr="Question Mark with solid fill">
            <a:extLst>
              <a:ext uri="{FF2B5EF4-FFF2-40B4-BE49-F238E27FC236}">
                <a16:creationId xmlns:a16="http://schemas.microsoft.com/office/drawing/2014/main" id="{C4DA047F-4775-C69A-72E6-6F33B98B8BB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26003" y="3938953"/>
            <a:ext cx="681004" cy="681004"/>
          </a:xfrm>
          <a:prstGeom prst="rect">
            <a:avLst/>
          </a:prstGeom>
        </p:spPr>
      </p:pic>
      <mc:AlternateContent xmlns:mc="http://schemas.openxmlformats.org/markup-compatibility/2006">
        <mc:Choice xmlns:am3d="http://schemas.microsoft.com/office/drawing/2017/model3d" Requires="am3d">
          <p:graphicFrame>
            <p:nvGraphicFramePr>
              <p:cNvPr id="3" name="3D Model 2" descr="Robot with Boom Box">
                <a:extLst>
                  <a:ext uri="{FF2B5EF4-FFF2-40B4-BE49-F238E27FC236}">
                    <a16:creationId xmlns:a16="http://schemas.microsoft.com/office/drawing/2014/main" id="{48F09CA6-FF4F-2600-A081-19EB410017EA}"/>
                  </a:ext>
                </a:extLst>
              </p:cNvPr>
              <p:cNvGraphicFramePr>
                <a:graphicFrameLocks noChangeAspect="1"/>
              </p:cNvGraphicFramePr>
              <p:nvPr>
                <p:extLst>
                  <p:ext uri="{D42A27DB-BD31-4B8C-83A1-F6EECF244321}">
                    <p14:modId xmlns:p14="http://schemas.microsoft.com/office/powerpoint/2010/main" val="3920328474"/>
                  </p:ext>
                </p:extLst>
              </p:nvPr>
            </p:nvGraphicFramePr>
            <p:xfrm>
              <a:off x="1269688" y="1145507"/>
              <a:ext cx="2206172" cy="3981251"/>
            </p:xfrm>
            <a:graphic>
              <a:graphicData uri="http://schemas.microsoft.com/office/drawing/2017/model3d">
                <am3d:model3d r:embed="rId6">
                  <am3d:spPr>
                    <a:xfrm>
                      <a:off x="0" y="0"/>
                      <a:ext cx="2206172" cy="3981251"/>
                    </a:xfrm>
                    <a:prstGeom prst="rect">
                      <a:avLst/>
                    </a:prstGeom>
                  </am3d:spPr>
                  <am3d:camera>
                    <am3d:pos x="0" y="0" z="60674018"/>
                    <am3d:up dx="0" dy="36000000" dz="0"/>
                    <am3d:lookAt x="0" y="0" z="0"/>
                    <am3d:perspective fov="2700000"/>
                  </am3d:camera>
                  <am3d:trans>
                    <am3d:meterPerModelUnit n="3539691" d="1000000"/>
                    <am3d:preTrans dx="2031084" dy="-17994368" dz="-4671980"/>
                    <am3d:scale>
                      <am3d:sx n="1000000" d="1000000"/>
                      <am3d:sy n="1000000" d="1000000"/>
                      <am3d:sz n="1000000" d="1000000"/>
                    </am3d:scale>
                    <am3d:rot ax="610437" ay="-2010573" az="-339483"/>
                    <am3d:postTrans dx="0" dy="0" dz="0"/>
                  </am3d:trans>
                  <am3d:raster rName="Office3DRenderer" rVer="16.0.8326">
                    <am3d:blip r:embed="rId7"/>
                  </am3d:raster>
                  <am3d:objViewport viewportSz="527452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Robot with Boom Box">
                <a:extLst>
                  <a:ext uri="{FF2B5EF4-FFF2-40B4-BE49-F238E27FC236}">
                    <a16:creationId xmlns:a16="http://schemas.microsoft.com/office/drawing/2014/main" id="{48F09CA6-FF4F-2600-A081-19EB410017EA}"/>
                  </a:ext>
                </a:extLst>
              </p:cNvPr>
              <p:cNvPicPr>
                <a:picLocks noGrp="1" noRot="1" noChangeAspect="1" noMove="1" noResize="1" noEditPoints="1" noAdjustHandles="1" noChangeArrowheads="1" noChangeShapeType="1" noCrop="1"/>
              </p:cNvPicPr>
              <p:nvPr/>
            </p:nvPicPr>
            <p:blipFill>
              <a:blip r:embed="rId7"/>
              <a:stretch>
                <a:fillRect/>
              </a:stretch>
            </p:blipFill>
            <p:spPr>
              <a:xfrm>
                <a:off x="1269688" y="1145507"/>
                <a:ext cx="2206172" cy="3981251"/>
              </a:xfrm>
              <a:prstGeom prst="rect">
                <a:avLst/>
              </a:prstGeom>
            </p:spPr>
          </p:pic>
        </mc:Fallback>
      </mc:AlternateContent>
    </p:spTree>
    <p:extLst>
      <p:ext uri="{BB962C8B-B14F-4D97-AF65-F5344CB8AC3E}">
        <p14:creationId xmlns:p14="http://schemas.microsoft.com/office/powerpoint/2010/main" val="4292770323"/>
      </p:ext>
    </p:extLst>
  </p:cSld>
  <p:clrMapOvr>
    <a:masterClrMapping/>
  </p:clrMapOvr>
  <mc:AlternateContent xmlns:mc="http://schemas.openxmlformats.org/markup-compatibility/2006" xmlns:p14="http://schemas.microsoft.com/office/powerpoint/2010/main">
    <mc:Choice Requires="p14">
      <p:transition spd="med" p14:dur="700" advTm="2896">
        <p:fade/>
      </p:transition>
    </mc:Choice>
    <mc:Fallback xmlns="">
      <p:transition spd="med" advTm="2896">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10" name="Diagram 9">
            <a:extLst>
              <a:ext uri="{FF2B5EF4-FFF2-40B4-BE49-F238E27FC236}">
                <a16:creationId xmlns:a16="http://schemas.microsoft.com/office/drawing/2014/main" id="{F266C27D-B2A4-24C4-EFCD-CBA30D35CD7E}"/>
              </a:ext>
            </a:extLst>
          </p:cNvPr>
          <p:cNvGraphicFramePr/>
          <p:nvPr>
            <p:extLst>
              <p:ext uri="{D42A27DB-BD31-4B8C-83A1-F6EECF244321}">
                <p14:modId xmlns:p14="http://schemas.microsoft.com/office/powerpoint/2010/main" val="324906301"/>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25202478"/>
      </p:ext>
    </p:extLst>
  </p:cSld>
  <p:clrMapOvr>
    <a:masterClrMapping/>
  </p:clrMapOvr>
  <mc:AlternateContent xmlns:mc="http://schemas.openxmlformats.org/markup-compatibility/2006">
    <mc:Choice xmlns:p14="http://schemas.microsoft.com/office/powerpoint/2010/main" Requires="p14">
      <p:transition spd="med" p14:dur="700" advTm="2896">
        <p:fade/>
      </p:transition>
    </mc:Choice>
    <mc:Fallback>
      <p:transition spd="med" advTm="2896">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pPr algn="l"/>
            <a:r>
              <a:rPr lang="en-CA" sz="2700" b="0" i="0" u="none" strike="noStrike" dirty="0">
                <a:solidFill>
                  <a:srgbClr val="000000"/>
                </a:solidFill>
                <a:effectLst/>
                <a:latin typeface="Avenir Book" panose="02000503020000020003" pitchFamily="2" charset="0"/>
              </a:rPr>
              <a:t>Airbnb New York Analysis (2011 - 2019)</a:t>
            </a:r>
          </a:p>
        </p:txBody>
      </p:sp>
      <p:pic>
        <p:nvPicPr>
          <p:cNvPr id="14" name="Picture 13" descr="Text&#10;&#10;Description automatically generated">
            <a:extLst>
              <a:ext uri="{FF2B5EF4-FFF2-40B4-BE49-F238E27FC236}">
                <a16:creationId xmlns:a16="http://schemas.microsoft.com/office/drawing/2014/main" id="{9E3C15AB-3F11-72C2-817E-658CA7600DFF}"/>
              </a:ext>
            </a:extLst>
          </p:cNvPr>
          <p:cNvPicPr>
            <a:picLocks noChangeAspect="1"/>
          </p:cNvPicPr>
          <p:nvPr/>
        </p:nvPicPr>
        <p:blipFill>
          <a:blip r:embed="rId3"/>
          <a:stretch>
            <a:fillRect/>
          </a:stretch>
        </p:blipFill>
        <p:spPr>
          <a:xfrm>
            <a:off x="7027913" y="3493700"/>
            <a:ext cx="4625115" cy="3099699"/>
          </a:xfrm>
          <a:prstGeom prst="rect">
            <a:avLst/>
          </a:prstGeom>
          <a:ln>
            <a:solidFill>
              <a:schemeClr val="tx1"/>
            </a:solidFill>
          </a:ln>
        </p:spPr>
      </p:pic>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4"/>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99FAA10D-EF91-3CAF-3754-34B798EAB0CC}"/>
              </a:ext>
            </a:extLst>
          </p:cNvPr>
          <p:cNvSpPr txBox="1"/>
          <p:nvPr/>
        </p:nvSpPr>
        <p:spPr>
          <a:xfrm>
            <a:off x="538968" y="904672"/>
            <a:ext cx="11114058" cy="2308324"/>
          </a:xfrm>
          <a:prstGeom prst="rect">
            <a:avLst/>
          </a:prstGeom>
          <a:noFill/>
        </p:spPr>
        <p:txBody>
          <a:bodyPr wrap="square" rtlCol="0">
            <a:spAutoFit/>
          </a:bodyPr>
          <a:lstStyle/>
          <a:p>
            <a:pPr algn="just"/>
            <a:r>
              <a:rPr lang="en-CA" sz="1600" b="1" i="0" u="none" strike="noStrike" dirty="0">
                <a:solidFill>
                  <a:srgbClr val="000000"/>
                </a:solidFill>
                <a:effectLst/>
                <a:latin typeface="Avenir Book" panose="02000503020000020003" pitchFamily="2" charset="0"/>
              </a:rPr>
              <a:t>Airbnb New York Analysis (2011 - 2019)</a:t>
            </a:r>
          </a:p>
          <a:p>
            <a:pPr algn="just"/>
            <a:r>
              <a:rPr lang="en-CA" sz="1600" b="0" i="0" u="none" strike="noStrike" dirty="0">
                <a:effectLst/>
                <a:latin typeface="Avenir Book" panose="02000503020000020003" pitchFamily="2" charset="0"/>
              </a:rPr>
              <a:t>This dataset contains information about Airbnb host listings, neighbourhoods, price, minimum nights, review counts/rate and the availability throughout the year.</a:t>
            </a:r>
          </a:p>
          <a:p>
            <a:pPr algn="just"/>
            <a:endParaRPr lang="en-CA" sz="1600" b="0" i="0" u="none" strike="noStrike" dirty="0">
              <a:effectLst/>
              <a:latin typeface="Avenir Book" panose="02000503020000020003" pitchFamily="2" charset="0"/>
            </a:endParaRPr>
          </a:p>
          <a:p>
            <a:pPr algn="just"/>
            <a:r>
              <a:rPr lang="en-CA" sz="1600" b="1" i="0" u="none" strike="noStrike" dirty="0">
                <a:effectLst/>
                <a:latin typeface="Avenir Book" panose="02000503020000020003" pitchFamily="2" charset="0"/>
              </a:rPr>
              <a:t>Limitations: </a:t>
            </a:r>
          </a:p>
          <a:p>
            <a:pPr algn="just"/>
            <a:r>
              <a:rPr lang="en-CA" sz="1600" b="0" i="0" u="none" strike="noStrike" dirty="0">
                <a:effectLst/>
                <a:latin typeface="Avenir Book" panose="02000503020000020003" pitchFamily="2" charset="0"/>
              </a:rPr>
              <a:t>No data on customer stay duration, timeline, review score for each listing and no. of tourist attractions nearby.</a:t>
            </a:r>
          </a:p>
          <a:p>
            <a:pPr algn="just"/>
            <a:endParaRPr lang="en-CA" sz="1600" b="0" i="0" u="none" strike="noStrike" dirty="0">
              <a:solidFill>
                <a:srgbClr val="000000"/>
              </a:solidFill>
              <a:effectLst/>
              <a:latin typeface="Avenir Book" panose="02000503020000020003" pitchFamily="2" charset="0"/>
            </a:endParaRPr>
          </a:p>
          <a:p>
            <a:pPr algn="just"/>
            <a:r>
              <a:rPr lang="en-CA" sz="1600" b="1" i="0" u="none" strike="noStrike" dirty="0">
                <a:solidFill>
                  <a:srgbClr val="000000"/>
                </a:solidFill>
                <a:effectLst/>
                <a:latin typeface="Avenir Book" panose="02000503020000020003" pitchFamily="2" charset="0"/>
              </a:rPr>
              <a:t>Acknowledgements:</a:t>
            </a:r>
          </a:p>
          <a:p>
            <a:pPr algn="just"/>
            <a:r>
              <a:rPr lang="en-CA" sz="1600" dirty="0">
                <a:effectLst/>
                <a:latin typeface="Avenir Book" panose="02000503020000020003" pitchFamily="2" charset="0"/>
              </a:rPr>
              <a:t>Dataset taken from </a:t>
            </a:r>
            <a:r>
              <a:rPr lang="en-CA" sz="1600" u="none" strike="noStrike" dirty="0">
                <a:solidFill>
                  <a:srgbClr val="0077A3"/>
                </a:solidFill>
                <a:effectLst/>
                <a:latin typeface="Avenir Book" panose="02000503020000020003" pitchFamily="2" charset="0"/>
                <a:hlinkClick r:id="rId5"/>
              </a:rPr>
              <a:t>Kaggle</a:t>
            </a:r>
            <a:r>
              <a:rPr lang="en-CA" sz="1600" dirty="0">
                <a:effectLst/>
                <a:latin typeface="Avenir Book" panose="02000503020000020003" pitchFamily="2" charset="0"/>
              </a:rPr>
              <a:t>. This is a </a:t>
            </a:r>
            <a:r>
              <a:rPr lang="en-CA" sz="1600" b="1" dirty="0">
                <a:effectLst/>
                <a:latin typeface="Avenir Book" panose="02000503020000020003" pitchFamily="2" charset="0"/>
              </a:rPr>
              <a:t>public dataset of Airbnb</a:t>
            </a:r>
            <a:r>
              <a:rPr lang="en-CA" sz="1600" dirty="0">
                <a:effectLst/>
                <a:latin typeface="Avenir Book" panose="02000503020000020003" pitchFamily="2" charset="0"/>
              </a:rPr>
              <a:t>, and the original source can be found in their website.</a:t>
            </a:r>
            <a:endParaRPr lang="en-CA" sz="1600" b="0" i="0" u="none" strike="noStrike" dirty="0">
              <a:effectLst/>
              <a:latin typeface="Avenir Book" panose="02000503020000020003" pitchFamily="2" charset="0"/>
            </a:endParaRPr>
          </a:p>
        </p:txBody>
      </p:sp>
      <p:sp>
        <p:nvSpPr>
          <p:cNvPr id="15" name="TextBox 14">
            <a:extLst>
              <a:ext uri="{FF2B5EF4-FFF2-40B4-BE49-F238E27FC236}">
                <a16:creationId xmlns:a16="http://schemas.microsoft.com/office/drawing/2014/main" id="{9AC98B0D-8513-261E-A57E-CC7C41CFA369}"/>
              </a:ext>
            </a:extLst>
          </p:cNvPr>
          <p:cNvSpPr txBox="1"/>
          <p:nvPr/>
        </p:nvSpPr>
        <p:spPr>
          <a:xfrm>
            <a:off x="538969" y="3273834"/>
            <a:ext cx="6488944" cy="3539430"/>
          </a:xfrm>
          <a:prstGeom prst="rect">
            <a:avLst/>
          </a:prstGeom>
          <a:noFill/>
        </p:spPr>
        <p:txBody>
          <a:bodyPr wrap="square" rtlCol="0">
            <a:spAutoFit/>
          </a:bodyPr>
          <a:lstStyle/>
          <a:p>
            <a:pPr algn="just"/>
            <a:r>
              <a:rPr lang="en-US" sz="1600" b="1" dirty="0">
                <a:latin typeface="Avenir Book" panose="02000503020000020003" pitchFamily="2" charset="0"/>
              </a:rPr>
              <a:t>Data Analysis Presented:</a:t>
            </a:r>
          </a:p>
          <a:p>
            <a:pPr algn="just"/>
            <a:r>
              <a:rPr lang="en-US" sz="1600" b="1" dirty="0">
                <a:latin typeface="Avenir Book" panose="02000503020000020003" pitchFamily="2" charset="0"/>
              </a:rPr>
              <a:t>Part 1- </a:t>
            </a:r>
            <a:r>
              <a:rPr lang="en-US" sz="1600" dirty="0">
                <a:latin typeface="Avenir Book" panose="02000503020000020003" pitchFamily="2" charset="0"/>
              </a:rPr>
              <a:t>Dataframe cleanup:</a:t>
            </a:r>
          </a:p>
          <a:p>
            <a:pPr marL="285750" indent="-285750" algn="just">
              <a:buFontTx/>
              <a:buChar char="-"/>
            </a:pPr>
            <a:r>
              <a:rPr lang="en-US" sz="1600" dirty="0">
                <a:latin typeface="Avenir Book" panose="02000503020000020003" pitchFamily="2" charset="0"/>
              </a:rPr>
              <a:t>Sorted as per price</a:t>
            </a:r>
          </a:p>
          <a:p>
            <a:pPr marL="285750" indent="-285750" algn="just">
              <a:buFontTx/>
              <a:buChar char="-"/>
            </a:pPr>
            <a:r>
              <a:rPr lang="en-US" sz="1600" dirty="0">
                <a:latin typeface="Avenir Book" panose="02000503020000020003" pitchFamily="2" charset="0"/>
              </a:rPr>
              <a:t>Removed blank cells</a:t>
            </a:r>
          </a:p>
          <a:p>
            <a:pPr marL="285750" indent="-285750" algn="just">
              <a:buFontTx/>
              <a:buChar char="-"/>
            </a:pPr>
            <a:r>
              <a:rPr lang="en-US" sz="1600" dirty="0">
                <a:latin typeface="Avenir Book" panose="02000503020000020003" pitchFamily="2" charset="0"/>
              </a:rPr>
              <a:t>Resized the data frame to rows&lt; 6000 and attributes&gt; 8</a:t>
            </a:r>
          </a:p>
          <a:p>
            <a:pPr algn="just"/>
            <a:endParaRPr lang="en-US" sz="1600" dirty="0">
              <a:latin typeface="Avenir Book" panose="02000503020000020003" pitchFamily="2" charset="0"/>
            </a:endParaRPr>
          </a:p>
          <a:p>
            <a:pPr algn="just"/>
            <a:r>
              <a:rPr lang="en-US" sz="1600" b="1" dirty="0">
                <a:latin typeface="Avenir Book" panose="02000503020000020003" pitchFamily="2" charset="0"/>
              </a:rPr>
              <a:t>Part 2- </a:t>
            </a:r>
            <a:r>
              <a:rPr lang="en-CA" sz="1600" i="0" u="none" strike="noStrike" dirty="0">
                <a:solidFill>
                  <a:srgbClr val="000000"/>
                </a:solidFill>
                <a:effectLst/>
                <a:latin typeface="Avenir Book" panose="02000503020000020003" pitchFamily="2" charset="0"/>
              </a:rPr>
              <a:t>Created new attributes based on the data:</a:t>
            </a:r>
          </a:p>
          <a:p>
            <a:pPr marL="285750" indent="-285750" algn="just">
              <a:buFontTx/>
              <a:buChar char="-"/>
            </a:pPr>
            <a:r>
              <a:rPr lang="en-CA" sz="1600" dirty="0">
                <a:solidFill>
                  <a:srgbClr val="000000"/>
                </a:solidFill>
                <a:latin typeface="Avenir Book" panose="02000503020000020003" pitchFamily="2" charset="0"/>
              </a:rPr>
              <a:t>Extracted Year form column </a:t>
            </a:r>
            <a:r>
              <a:rPr lang="en-CA" sz="1600" b="1" i="1" dirty="0">
                <a:solidFill>
                  <a:srgbClr val="000000"/>
                </a:solidFill>
                <a:latin typeface="Avenir Book" panose="02000503020000020003" pitchFamily="2" charset="0"/>
              </a:rPr>
              <a:t>last_review </a:t>
            </a:r>
          </a:p>
          <a:p>
            <a:pPr marL="285750" indent="-285750" algn="just">
              <a:buFontTx/>
              <a:buChar char="-"/>
            </a:pPr>
            <a:r>
              <a:rPr lang="en-CA" sz="1600" dirty="0">
                <a:solidFill>
                  <a:srgbClr val="000000"/>
                </a:solidFill>
                <a:latin typeface="Avenir Book" panose="02000503020000020003" pitchFamily="2" charset="0"/>
              </a:rPr>
              <a:t>Added extra column </a:t>
            </a:r>
            <a:r>
              <a:rPr lang="en-CA" sz="1600" b="1" i="1" dirty="0">
                <a:solidFill>
                  <a:srgbClr val="000000"/>
                </a:solidFill>
                <a:latin typeface="Avenir Book" panose="02000503020000020003" pitchFamily="2" charset="0"/>
              </a:rPr>
              <a:t>Review_Year </a:t>
            </a:r>
            <a:r>
              <a:rPr lang="en-CA" sz="1600" dirty="0">
                <a:solidFill>
                  <a:srgbClr val="000000"/>
                </a:solidFill>
                <a:latin typeface="Avenir Book" panose="02000503020000020003" pitchFamily="2" charset="0"/>
              </a:rPr>
              <a:t>to identify number of reviews based on the room type from year 2011-2019.</a:t>
            </a:r>
          </a:p>
          <a:p>
            <a:pPr marL="285750" indent="-285750" algn="just">
              <a:buFontTx/>
              <a:buChar char="-"/>
            </a:pPr>
            <a:r>
              <a:rPr lang="en-CA" sz="1600" dirty="0">
                <a:solidFill>
                  <a:srgbClr val="000000"/>
                </a:solidFill>
                <a:latin typeface="Avenir Book" panose="02000503020000020003" pitchFamily="2" charset="0"/>
              </a:rPr>
              <a:t>C</a:t>
            </a:r>
            <a:r>
              <a:rPr lang="en-CA" sz="1600" b="0" i="0" u="none" strike="noStrike" dirty="0">
                <a:solidFill>
                  <a:srgbClr val="000000"/>
                </a:solidFill>
                <a:effectLst/>
                <a:latin typeface="Avenir Book" panose="02000503020000020003" pitchFamily="2" charset="0"/>
              </a:rPr>
              <a:t>omputed the mean and median for each of the variables.</a:t>
            </a:r>
          </a:p>
          <a:p>
            <a:pPr marL="285750" indent="-285750" algn="just">
              <a:buFontTx/>
              <a:buChar char="-"/>
            </a:pPr>
            <a:endParaRPr lang="en-CA" sz="1600" dirty="0">
              <a:solidFill>
                <a:srgbClr val="000000"/>
              </a:solidFill>
              <a:latin typeface="Avenir Book" panose="02000503020000020003" pitchFamily="2" charset="0"/>
            </a:endParaRPr>
          </a:p>
          <a:p>
            <a:pPr algn="just"/>
            <a:r>
              <a:rPr lang="en-CA" sz="1600" b="1" dirty="0">
                <a:solidFill>
                  <a:srgbClr val="000000"/>
                </a:solidFill>
                <a:latin typeface="Avenir Book" panose="02000503020000020003" pitchFamily="2" charset="0"/>
              </a:rPr>
              <a:t>Part 3- </a:t>
            </a:r>
            <a:r>
              <a:rPr lang="en-CA" sz="1600" dirty="0">
                <a:solidFill>
                  <a:srgbClr val="000000"/>
                </a:solidFill>
                <a:latin typeface="Avenir Book" panose="02000503020000020003" pitchFamily="2" charset="0"/>
              </a:rPr>
              <a:t>Data Storytelling:</a:t>
            </a:r>
          </a:p>
          <a:p>
            <a:pPr marL="285750" indent="-285750" algn="just">
              <a:buFontTx/>
              <a:buChar char="-"/>
            </a:pPr>
            <a:r>
              <a:rPr lang="en-CA" sz="1600" dirty="0">
                <a:solidFill>
                  <a:srgbClr val="000000"/>
                </a:solidFill>
                <a:latin typeface="Avenir Book" panose="02000503020000020003" pitchFamily="2" charset="0"/>
              </a:rPr>
              <a:t>D</a:t>
            </a:r>
            <a:r>
              <a:rPr lang="en-CA" sz="1600" b="0" i="0" u="none" strike="noStrike" dirty="0">
                <a:solidFill>
                  <a:srgbClr val="000000"/>
                </a:solidFill>
                <a:effectLst/>
                <a:latin typeface="Avenir Book" panose="02000503020000020003" pitchFamily="2" charset="0"/>
              </a:rPr>
              <a:t>ata storytelling using </a:t>
            </a:r>
            <a:r>
              <a:rPr lang="en-CA" sz="1600" b="1" i="0" u="none" strike="noStrike" dirty="0">
                <a:solidFill>
                  <a:srgbClr val="000000"/>
                </a:solidFill>
                <a:effectLst/>
                <a:latin typeface="Avenir Book" panose="02000503020000020003" pitchFamily="2" charset="0"/>
              </a:rPr>
              <a:t>descriptive statistics and visualizations</a:t>
            </a:r>
          </a:p>
        </p:txBody>
      </p:sp>
    </p:spTree>
    <p:extLst>
      <p:ext uri="{BB962C8B-B14F-4D97-AF65-F5344CB8AC3E}">
        <p14:creationId xmlns:p14="http://schemas.microsoft.com/office/powerpoint/2010/main" val="359080993"/>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fontScale="90000"/>
          </a:bodyPr>
          <a:lstStyle/>
          <a:p>
            <a:r>
              <a:rPr lang="en-US" sz="3000" dirty="0"/>
              <a:t>Uncleaned &amp; Cleaned Dataset: Average Price For Each Room Type</a:t>
            </a:r>
          </a:p>
        </p:txBody>
      </p:sp>
      <p:pic>
        <p:nvPicPr>
          <p:cNvPr id="15" name="Picture 14" descr="Chart, sunburst chart&#10;&#10;Description automatically generated">
            <a:extLst>
              <a:ext uri="{FF2B5EF4-FFF2-40B4-BE49-F238E27FC236}">
                <a16:creationId xmlns:a16="http://schemas.microsoft.com/office/drawing/2014/main" id="{49567569-2C7D-27F2-3499-A36D55703A71}"/>
              </a:ext>
            </a:extLst>
          </p:cNvPr>
          <p:cNvPicPr>
            <a:picLocks noChangeAspect="1"/>
          </p:cNvPicPr>
          <p:nvPr/>
        </p:nvPicPr>
        <p:blipFill>
          <a:blip r:embed="rId3"/>
          <a:stretch>
            <a:fillRect/>
          </a:stretch>
        </p:blipFill>
        <p:spPr>
          <a:xfrm>
            <a:off x="492816" y="3501435"/>
            <a:ext cx="4842350" cy="3337930"/>
          </a:xfrm>
          <a:prstGeom prst="rect">
            <a:avLst/>
          </a:prstGeom>
        </p:spPr>
      </p:pic>
      <p:pic>
        <p:nvPicPr>
          <p:cNvPr id="19" name="Picture 18" descr="Diagram&#10;&#10;Description automatically generated with low confidence">
            <a:extLst>
              <a:ext uri="{FF2B5EF4-FFF2-40B4-BE49-F238E27FC236}">
                <a16:creationId xmlns:a16="http://schemas.microsoft.com/office/drawing/2014/main" id="{38A0A7F5-6B67-7C07-F32F-F7D7655A76F6}"/>
              </a:ext>
            </a:extLst>
          </p:cNvPr>
          <p:cNvPicPr>
            <a:picLocks noChangeAspect="1"/>
          </p:cNvPicPr>
          <p:nvPr/>
        </p:nvPicPr>
        <p:blipFill rotWithShape="1">
          <a:blip r:embed="rId4"/>
          <a:srcRect l="3161"/>
          <a:stretch/>
        </p:blipFill>
        <p:spPr>
          <a:xfrm>
            <a:off x="6396547" y="2496743"/>
            <a:ext cx="5665127" cy="4077865"/>
          </a:xfrm>
          <a:prstGeom prst="rect">
            <a:avLst/>
          </a:prstGeom>
        </p:spPr>
      </p:pic>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5"/>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9" name="TextBox 8">
            <a:extLst>
              <a:ext uri="{FF2B5EF4-FFF2-40B4-BE49-F238E27FC236}">
                <a16:creationId xmlns:a16="http://schemas.microsoft.com/office/drawing/2014/main" id="{957269A5-9F34-96E5-6954-500EEF86CE38}"/>
              </a:ext>
            </a:extLst>
          </p:cNvPr>
          <p:cNvSpPr txBox="1"/>
          <p:nvPr/>
        </p:nvSpPr>
        <p:spPr>
          <a:xfrm>
            <a:off x="6396547" y="968108"/>
            <a:ext cx="5080663" cy="1354217"/>
          </a:xfrm>
          <a:prstGeom prst="rect">
            <a:avLst/>
          </a:prstGeom>
          <a:noFill/>
        </p:spPr>
        <p:txBody>
          <a:bodyPr wrap="square">
            <a:spAutoFit/>
          </a:bodyPr>
          <a:lstStyle/>
          <a:p>
            <a:pPr algn="just"/>
            <a:r>
              <a:rPr lang="en-CA" sz="1600" b="1" i="0" u="none" strike="noStrike" dirty="0">
                <a:effectLst/>
                <a:latin typeface="Avenir Book" panose="02000503020000020003" pitchFamily="2" charset="0"/>
              </a:rPr>
              <a:t>Analysis For Cleaned Data:</a:t>
            </a:r>
          </a:p>
          <a:p>
            <a:pPr algn="just"/>
            <a:endParaRPr lang="en-CA" b="1" dirty="0">
              <a:latin typeface="Avenir Book" panose="02000503020000020003" pitchFamily="2" charset="0"/>
            </a:endParaRPr>
          </a:p>
          <a:p>
            <a:pPr algn="l"/>
            <a:r>
              <a:rPr lang="en-CA" sz="1600" dirty="0">
                <a:effectLst/>
                <a:latin typeface="Avenir Book" panose="02000503020000020003" pitchFamily="2" charset="0"/>
              </a:rPr>
              <a:t>a) Entire home/apartment average cost is 86 dollars</a:t>
            </a:r>
          </a:p>
          <a:p>
            <a:pPr algn="l"/>
            <a:r>
              <a:rPr lang="en-CA" sz="1600" dirty="0">
                <a:effectLst/>
                <a:latin typeface="Avenir Book" panose="02000503020000020003" pitchFamily="2" charset="0"/>
              </a:rPr>
              <a:t>b) Private rooms average cost is 84 dollars</a:t>
            </a:r>
          </a:p>
          <a:p>
            <a:pPr algn="l"/>
            <a:r>
              <a:rPr lang="en-CA" sz="1600" dirty="0">
                <a:effectLst/>
                <a:latin typeface="Avenir Book" panose="02000503020000020003" pitchFamily="2" charset="0"/>
              </a:rPr>
              <a:t>c) Shared rooms average cost is 83 dollars</a:t>
            </a:r>
          </a:p>
        </p:txBody>
      </p:sp>
      <p:sp>
        <p:nvSpPr>
          <p:cNvPr id="11" name="TextBox 10">
            <a:extLst>
              <a:ext uri="{FF2B5EF4-FFF2-40B4-BE49-F238E27FC236}">
                <a16:creationId xmlns:a16="http://schemas.microsoft.com/office/drawing/2014/main" id="{15BB3963-61ED-526C-E8B4-2F8957C4C706}"/>
              </a:ext>
            </a:extLst>
          </p:cNvPr>
          <p:cNvSpPr txBox="1"/>
          <p:nvPr/>
        </p:nvSpPr>
        <p:spPr>
          <a:xfrm>
            <a:off x="538968" y="979897"/>
            <a:ext cx="5705077" cy="2625452"/>
          </a:xfrm>
          <a:prstGeom prst="rect">
            <a:avLst/>
          </a:prstGeom>
          <a:noFill/>
        </p:spPr>
        <p:txBody>
          <a:bodyPr wrap="square">
            <a:spAutoFit/>
          </a:bodyPr>
          <a:lstStyle/>
          <a:p>
            <a:pPr algn="just"/>
            <a:r>
              <a:rPr lang="en-CA" sz="1600" b="1" i="0" u="none" strike="noStrike" dirty="0">
                <a:effectLst/>
                <a:latin typeface="Avenir Book" panose="02000503020000020003" pitchFamily="2" charset="0"/>
              </a:rPr>
              <a:t>Business Question:</a:t>
            </a:r>
          </a:p>
          <a:p>
            <a:pPr algn="just"/>
            <a:endParaRPr lang="en-CA" b="1" dirty="0">
              <a:latin typeface="Avenir Book" panose="02000503020000020003" pitchFamily="2" charset="0"/>
            </a:endParaRPr>
          </a:p>
          <a:p>
            <a:pPr algn="just"/>
            <a:r>
              <a:rPr lang="en-CA" sz="1600" i="0" u="none" strike="noStrike" dirty="0">
                <a:effectLst/>
                <a:latin typeface="Avenir Book" panose="02000503020000020003" pitchFamily="2" charset="0"/>
              </a:rPr>
              <a:t>What is the average cost for each room type and which area is the most expensive/cheap?</a:t>
            </a:r>
          </a:p>
          <a:p>
            <a:pPr algn="just"/>
            <a:endParaRPr lang="en-CA" sz="1600" i="0" u="none" strike="noStrike" dirty="0">
              <a:effectLst/>
              <a:latin typeface="Avenir Book" panose="02000503020000020003" pitchFamily="2" charset="0"/>
            </a:endParaRPr>
          </a:p>
          <a:p>
            <a:pPr algn="just"/>
            <a:r>
              <a:rPr lang="en-CA" sz="1600" b="1" i="0" u="none" strike="noStrike" dirty="0">
                <a:effectLst/>
                <a:latin typeface="Avenir Book" panose="02000503020000020003" pitchFamily="2" charset="0"/>
              </a:rPr>
              <a:t>Analysis For Uncleaned Data:</a:t>
            </a:r>
          </a:p>
          <a:p>
            <a:pPr algn="just"/>
            <a:endParaRPr lang="en-CA" sz="1600" b="1" dirty="0">
              <a:latin typeface="Avenir Book" panose="02000503020000020003" pitchFamily="2" charset="0"/>
            </a:endParaRPr>
          </a:p>
          <a:p>
            <a:pPr algn="just"/>
            <a:r>
              <a:rPr lang="en-CA" sz="1600" dirty="0">
                <a:effectLst/>
                <a:latin typeface="Avenir Book" panose="02000503020000020003" pitchFamily="2" charset="0"/>
              </a:rPr>
              <a:t>a) Entire home/apartment average cost is 212 dollars</a:t>
            </a:r>
          </a:p>
          <a:p>
            <a:pPr algn="just"/>
            <a:r>
              <a:rPr lang="en-CA" sz="1600" dirty="0">
                <a:effectLst/>
                <a:latin typeface="Avenir Book" panose="02000503020000020003" pitchFamily="2" charset="0"/>
              </a:rPr>
              <a:t>b) Private rooms average cost is 90 dollars</a:t>
            </a:r>
          </a:p>
          <a:p>
            <a:pPr algn="just"/>
            <a:r>
              <a:rPr lang="en-CA" sz="1600" dirty="0">
                <a:effectLst/>
                <a:latin typeface="Avenir Book" panose="02000503020000020003" pitchFamily="2" charset="0"/>
              </a:rPr>
              <a:t>c) Shared rooms average cost is 70 dollars</a:t>
            </a:r>
            <a:endParaRPr lang="en-CA" sz="1600" i="0" u="none" strike="noStrike" dirty="0">
              <a:effectLst/>
              <a:latin typeface="Avenir Book" panose="02000503020000020003" pitchFamily="2" charset="0"/>
            </a:endParaRPr>
          </a:p>
        </p:txBody>
      </p:sp>
    </p:spTree>
    <p:extLst>
      <p:ext uri="{BB962C8B-B14F-4D97-AF65-F5344CB8AC3E}">
        <p14:creationId xmlns:p14="http://schemas.microsoft.com/office/powerpoint/2010/main" val="2972993292"/>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8" y="-23288"/>
            <a:ext cx="11114059" cy="843835"/>
          </a:xfrm>
        </p:spPr>
        <p:txBody>
          <a:bodyPr>
            <a:noAutofit/>
          </a:bodyPr>
          <a:lstStyle/>
          <a:p>
            <a:r>
              <a:rPr lang="en-US" sz="2700" dirty="0"/>
              <a:t>Show Popular Room Type In New York City </a:t>
            </a:r>
          </a:p>
        </p:txBody>
      </p:sp>
      <p:pic>
        <p:nvPicPr>
          <p:cNvPr id="6" name="Picture 5" descr="Chart, bar chart&#10;&#10;Description automatically generated">
            <a:extLst>
              <a:ext uri="{FF2B5EF4-FFF2-40B4-BE49-F238E27FC236}">
                <a16:creationId xmlns:a16="http://schemas.microsoft.com/office/drawing/2014/main" id="{A4C3B473-AD62-D60E-AE6D-B72CFF8F9940}"/>
              </a:ext>
            </a:extLst>
          </p:cNvPr>
          <p:cNvPicPr>
            <a:picLocks noChangeAspect="1"/>
          </p:cNvPicPr>
          <p:nvPr/>
        </p:nvPicPr>
        <p:blipFill rotWithShape="1">
          <a:blip r:embed="rId3"/>
          <a:srcRect/>
          <a:stretch/>
        </p:blipFill>
        <p:spPr>
          <a:xfrm>
            <a:off x="5617371" y="1972718"/>
            <a:ext cx="6574629" cy="4102037"/>
          </a:xfrm>
          <a:prstGeom prst="rect">
            <a:avLst/>
          </a:prstGeom>
        </p:spPr>
      </p:pic>
      <p:pic>
        <p:nvPicPr>
          <p:cNvPr id="16" name="Picture 15" descr="Background pattern&#10;&#10;Description automatically generated">
            <a:extLst>
              <a:ext uri="{FF2B5EF4-FFF2-40B4-BE49-F238E27FC236}">
                <a16:creationId xmlns:a16="http://schemas.microsoft.com/office/drawing/2014/main" id="{77B97927-92FE-D151-ED83-89EA17F3DE0F}"/>
              </a:ext>
            </a:extLst>
          </p:cNvPr>
          <p:cNvPicPr>
            <a:picLocks noChangeAspect="1"/>
          </p:cNvPicPr>
          <p:nvPr/>
        </p:nvPicPr>
        <p:blipFill>
          <a:blip r:embed="rId4"/>
          <a:stretch>
            <a:fillRect/>
          </a:stretch>
        </p:blipFill>
        <p:spPr>
          <a:xfrm>
            <a:off x="640080" y="2909562"/>
            <a:ext cx="4977290" cy="1298423"/>
          </a:xfrm>
          <a:prstGeom prst="rect">
            <a:avLst/>
          </a:prstGeom>
          <a:ln>
            <a:solidFill>
              <a:schemeClr val="tx1"/>
            </a:solidFill>
          </a:ln>
        </p:spPr>
      </p:pic>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5"/>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99FAA10D-EF91-3CAF-3754-34B798EAB0CC}"/>
              </a:ext>
            </a:extLst>
          </p:cNvPr>
          <p:cNvSpPr txBox="1"/>
          <p:nvPr/>
        </p:nvSpPr>
        <p:spPr>
          <a:xfrm>
            <a:off x="538968" y="926394"/>
            <a:ext cx="11114058" cy="830997"/>
          </a:xfrm>
          <a:prstGeom prst="rect">
            <a:avLst/>
          </a:prstGeom>
          <a:noFill/>
        </p:spPr>
        <p:txBody>
          <a:bodyPr wrap="square" rtlCol="0">
            <a:spAutoFit/>
          </a:bodyPr>
          <a:lstStyle/>
          <a:p>
            <a:pPr algn="just"/>
            <a:r>
              <a:rPr lang="en-CA" sz="1600" b="1" i="0" u="none" strike="noStrike" dirty="0">
                <a:effectLst/>
                <a:latin typeface="Avenir Book" panose="02000503020000020003" pitchFamily="2" charset="0"/>
              </a:rPr>
              <a:t>Business Question:</a:t>
            </a:r>
          </a:p>
          <a:p>
            <a:pPr algn="just"/>
            <a:endParaRPr lang="en-CA" sz="1600" b="0" i="0" u="none" strike="noStrike" dirty="0">
              <a:effectLst/>
              <a:latin typeface="Avenir Book" panose="02000503020000020003" pitchFamily="2" charset="0"/>
            </a:endParaRPr>
          </a:p>
          <a:p>
            <a:pPr algn="just"/>
            <a:r>
              <a:rPr lang="en-CA" sz="1600" b="0" i="0" u="none" strike="noStrike" dirty="0">
                <a:effectLst/>
                <a:latin typeface="Avenir Book" panose="02000503020000020003" pitchFamily="2" charset="0"/>
              </a:rPr>
              <a:t>Describe the distribution of room type in New York city? Which is the most popular?</a:t>
            </a:r>
          </a:p>
        </p:txBody>
      </p:sp>
      <p:sp>
        <p:nvSpPr>
          <p:cNvPr id="8" name="TextBox 7">
            <a:extLst>
              <a:ext uri="{FF2B5EF4-FFF2-40B4-BE49-F238E27FC236}">
                <a16:creationId xmlns:a16="http://schemas.microsoft.com/office/drawing/2014/main" id="{20F11B4B-9F27-BC02-51AB-67B6DB3ACEE7}"/>
              </a:ext>
            </a:extLst>
          </p:cNvPr>
          <p:cNvSpPr txBox="1"/>
          <p:nvPr/>
        </p:nvSpPr>
        <p:spPr>
          <a:xfrm>
            <a:off x="538968" y="1876874"/>
            <a:ext cx="5078402" cy="1077218"/>
          </a:xfrm>
          <a:prstGeom prst="rect">
            <a:avLst/>
          </a:prstGeom>
          <a:noFill/>
        </p:spPr>
        <p:txBody>
          <a:bodyPr wrap="square" rtlCol="0">
            <a:spAutoFit/>
          </a:bodyPr>
          <a:lstStyle/>
          <a:p>
            <a:pPr algn="just"/>
            <a:r>
              <a:rPr lang="en-CA" sz="1600" b="1" i="0" u="none" strike="noStrike" dirty="0">
                <a:effectLst/>
                <a:latin typeface="Avenir Book" panose="02000503020000020003" pitchFamily="2" charset="0"/>
              </a:rPr>
              <a:t>Analysis:</a:t>
            </a:r>
          </a:p>
          <a:p>
            <a:pPr algn="just"/>
            <a:endParaRPr lang="en-CA" sz="1600" b="1" dirty="0">
              <a:latin typeface="Avenir Book" panose="02000503020000020003" pitchFamily="2" charset="0"/>
            </a:endParaRPr>
          </a:p>
          <a:p>
            <a:pPr algn="just"/>
            <a:r>
              <a:rPr lang="en-CA" sz="1600" dirty="0">
                <a:latin typeface="Avenir Book" panose="02000503020000020003" pitchFamily="2" charset="0"/>
              </a:rPr>
              <a:t>We have 3 room types in New York City, USA i.e., Entire home/apt, Private room and Shared room.</a:t>
            </a:r>
          </a:p>
        </p:txBody>
      </p:sp>
      <p:sp>
        <p:nvSpPr>
          <p:cNvPr id="18" name="TextBox 17">
            <a:extLst>
              <a:ext uri="{FF2B5EF4-FFF2-40B4-BE49-F238E27FC236}">
                <a16:creationId xmlns:a16="http://schemas.microsoft.com/office/drawing/2014/main" id="{735F5048-716F-CFA0-72E8-36FC7461524B}"/>
              </a:ext>
            </a:extLst>
          </p:cNvPr>
          <p:cNvSpPr txBox="1"/>
          <p:nvPr/>
        </p:nvSpPr>
        <p:spPr>
          <a:xfrm>
            <a:off x="538968" y="4284822"/>
            <a:ext cx="5221752" cy="2554545"/>
          </a:xfrm>
          <a:prstGeom prst="rect">
            <a:avLst/>
          </a:prstGeom>
          <a:noFill/>
        </p:spPr>
        <p:txBody>
          <a:bodyPr wrap="square" rtlCol="0">
            <a:spAutoFit/>
          </a:bodyPr>
          <a:lstStyle/>
          <a:p>
            <a:pPr algn="just"/>
            <a:r>
              <a:rPr lang="en-CA" sz="1600" dirty="0">
                <a:latin typeface="Avenir Book" panose="02000503020000020003" pitchFamily="2" charset="0"/>
              </a:rPr>
              <a:t>Customers prefer to book the private room type stay and it is the most popular as compared to Entire home or apartment and shared room types in New York city, USA as depicted in the plot.</a:t>
            </a:r>
          </a:p>
          <a:p>
            <a:pPr algn="just"/>
            <a:endParaRPr lang="en-CA" sz="1600" b="1" dirty="0">
              <a:latin typeface="Avenir Book" panose="02000503020000020003" pitchFamily="2" charset="0"/>
            </a:endParaRPr>
          </a:p>
          <a:p>
            <a:pPr algn="just"/>
            <a:r>
              <a:rPr lang="en-CA" sz="1600" b="1" dirty="0">
                <a:latin typeface="Avenir Book" panose="02000503020000020003" pitchFamily="2" charset="0"/>
              </a:rPr>
              <a:t>Reason:</a:t>
            </a:r>
          </a:p>
          <a:p>
            <a:pPr algn="just"/>
            <a:endParaRPr lang="en-CA" sz="1600" b="1" dirty="0">
              <a:latin typeface="Avenir Book" panose="02000503020000020003" pitchFamily="2" charset="0"/>
            </a:endParaRPr>
          </a:p>
          <a:p>
            <a:pPr marL="285750" indent="-285750" algn="just">
              <a:buFontTx/>
              <a:buChar char="-"/>
            </a:pPr>
            <a:r>
              <a:rPr lang="en-CA" sz="1600" dirty="0">
                <a:latin typeface="Avenir Book" panose="02000503020000020003" pitchFamily="2" charset="0"/>
              </a:rPr>
              <a:t>Vacation place</a:t>
            </a:r>
          </a:p>
          <a:p>
            <a:pPr marL="285750" indent="-285750" algn="just">
              <a:buFontTx/>
              <a:buChar char="-"/>
            </a:pPr>
            <a:r>
              <a:rPr lang="en-CA" sz="1600" dirty="0">
                <a:latin typeface="Avenir Book" panose="02000503020000020003" pitchFamily="2" charset="0"/>
              </a:rPr>
              <a:t>Business Travel</a:t>
            </a:r>
          </a:p>
          <a:p>
            <a:pPr marL="285750" indent="-285750" algn="just">
              <a:buFontTx/>
              <a:buChar char="-"/>
            </a:pPr>
            <a:r>
              <a:rPr lang="en-CA" sz="1600" dirty="0">
                <a:latin typeface="Avenir Book" panose="02000503020000020003" pitchFamily="2" charset="0"/>
              </a:rPr>
              <a:t>Entertainment Industry</a:t>
            </a:r>
            <a:endParaRPr lang="en-US" sz="1600" dirty="0"/>
          </a:p>
        </p:txBody>
      </p:sp>
    </p:spTree>
    <p:extLst>
      <p:ext uri="{BB962C8B-B14F-4D97-AF65-F5344CB8AC3E}">
        <p14:creationId xmlns:p14="http://schemas.microsoft.com/office/powerpoint/2010/main" val="3419377038"/>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Autofit/>
          </a:bodyPr>
          <a:lstStyle/>
          <a:p>
            <a:pPr algn="just"/>
            <a:r>
              <a:rPr lang="en-US" sz="2700" dirty="0"/>
              <a:t>Neighborhood Groups &amp; Percentage Of Airbnb’s</a:t>
            </a:r>
          </a:p>
        </p:txBody>
      </p:sp>
      <p:pic>
        <p:nvPicPr>
          <p:cNvPr id="12" name="Picture 11" descr="Chart, bar chart&#10;&#10;Description automatically generated">
            <a:extLst>
              <a:ext uri="{FF2B5EF4-FFF2-40B4-BE49-F238E27FC236}">
                <a16:creationId xmlns:a16="http://schemas.microsoft.com/office/drawing/2014/main" id="{C5CDADB0-F897-BCFC-E4B2-FA8C571183AF}"/>
              </a:ext>
            </a:extLst>
          </p:cNvPr>
          <p:cNvPicPr>
            <a:picLocks noChangeAspect="1"/>
          </p:cNvPicPr>
          <p:nvPr/>
        </p:nvPicPr>
        <p:blipFill>
          <a:blip r:embed="rId3"/>
          <a:stretch>
            <a:fillRect/>
          </a:stretch>
        </p:blipFill>
        <p:spPr>
          <a:xfrm>
            <a:off x="5795135" y="2698695"/>
            <a:ext cx="6396865" cy="4012069"/>
          </a:xfrm>
          <a:prstGeom prst="rect">
            <a:avLst/>
          </a:prstGeom>
        </p:spPr>
      </p:pic>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4"/>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99FAA10D-EF91-3CAF-3754-34B798EAB0CC}"/>
              </a:ext>
            </a:extLst>
          </p:cNvPr>
          <p:cNvSpPr txBox="1"/>
          <p:nvPr/>
        </p:nvSpPr>
        <p:spPr>
          <a:xfrm>
            <a:off x="538969" y="1053625"/>
            <a:ext cx="5287065" cy="5509200"/>
          </a:xfrm>
          <a:prstGeom prst="rect">
            <a:avLst/>
          </a:prstGeom>
          <a:noFill/>
        </p:spPr>
        <p:txBody>
          <a:bodyPr wrap="square" rtlCol="0">
            <a:spAutoFit/>
          </a:bodyPr>
          <a:lstStyle/>
          <a:p>
            <a:pPr algn="just"/>
            <a:r>
              <a:rPr lang="en-CA" sz="1600" b="1" i="0" u="none" strike="noStrike" dirty="0">
                <a:effectLst/>
                <a:latin typeface="Avenir Book" panose="02000503020000020003" pitchFamily="2" charset="0"/>
              </a:rPr>
              <a:t>Business Question:</a:t>
            </a:r>
            <a:endParaRPr lang="en-US" sz="1600" dirty="0">
              <a:latin typeface="Avenir Book" panose="02000503020000020003" pitchFamily="2" charset="0"/>
            </a:endParaRPr>
          </a:p>
          <a:p>
            <a:pPr algn="just"/>
            <a:endParaRPr lang="en-US" sz="1600" dirty="0">
              <a:latin typeface="Avenir Book" panose="02000503020000020003" pitchFamily="2" charset="0"/>
            </a:endParaRPr>
          </a:p>
          <a:p>
            <a:pPr algn="just"/>
            <a:r>
              <a:rPr lang="en-US" sz="1600" dirty="0">
                <a:latin typeface="Avenir Book" panose="02000503020000020003" pitchFamily="2" charset="0"/>
              </a:rPr>
              <a:t>What is the distribution of the neighbourhood groups variable and percentage of Airbnb's located in each area?</a:t>
            </a:r>
          </a:p>
          <a:p>
            <a:pPr algn="just"/>
            <a:endParaRPr lang="en-US" sz="1600" dirty="0">
              <a:latin typeface="Avenir Book" panose="02000503020000020003" pitchFamily="2" charset="0"/>
            </a:endParaRPr>
          </a:p>
          <a:p>
            <a:pPr algn="just"/>
            <a:r>
              <a:rPr lang="en-CA" sz="1600" b="1" i="0" u="none" strike="noStrike" dirty="0">
                <a:effectLst/>
                <a:latin typeface="Avenir Book" panose="02000503020000020003" pitchFamily="2" charset="0"/>
              </a:rPr>
              <a:t>Analysis:</a:t>
            </a:r>
          </a:p>
          <a:p>
            <a:pPr algn="just"/>
            <a:endParaRPr lang="en-US" sz="1600" dirty="0">
              <a:latin typeface="Avenir Book" panose="02000503020000020003" pitchFamily="2" charset="0"/>
            </a:endParaRPr>
          </a:p>
          <a:p>
            <a:pPr algn="just"/>
            <a:r>
              <a:rPr lang="en-US" sz="1600" dirty="0">
                <a:latin typeface="Avenir Book" panose="02000503020000020003" pitchFamily="2" charset="0"/>
              </a:rPr>
              <a:t>We have differentiated the neighbourhood in 5 groups as shows in the given table.</a:t>
            </a:r>
          </a:p>
          <a:p>
            <a:pPr algn="just"/>
            <a:endParaRPr lang="en-US" sz="1600" dirty="0">
              <a:latin typeface="Avenir Book" panose="02000503020000020003" pitchFamily="2" charset="0"/>
            </a:endParaRPr>
          </a:p>
          <a:p>
            <a:pPr algn="just"/>
            <a:r>
              <a:rPr lang="en-US" sz="1600" dirty="0">
                <a:latin typeface="Avenir Book" panose="02000503020000020003" pitchFamily="2" charset="0"/>
              </a:rPr>
              <a:t>Out of Bronx, Brooklyn, Manhattan, Queens, and Staten Island, the percentage of Airbnb's located in Brooklyn is 45% which is the highest among all whereas Manhattan is at 39% followed by Queens which is at 13%, Bronx at 2% and Staten Island is below 1%.</a:t>
            </a:r>
          </a:p>
          <a:p>
            <a:pPr algn="just"/>
            <a:endParaRPr lang="en-US" sz="1600" dirty="0">
              <a:latin typeface="Avenir Book" panose="02000503020000020003" pitchFamily="2" charset="0"/>
            </a:endParaRPr>
          </a:p>
          <a:p>
            <a:pPr algn="just"/>
            <a:r>
              <a:rPr lang="en-US" sz="1600" b="1" dirty="0">
                <a:latin typeface="Avenir Book" panose="02000503020000020003" pitchFamily="2" charset="0"/>
              </a:rPr>
              <a:t>Reason:</a:t>
            </a:r>
          </a:p>
          <a:p>
            <a:pPr algn="just"/>
            <a:endParaRPr lang="en-US" sz="1600" b="1" dirty="0">
              <a:latin typeface="Avenir Book" panose="02000503020000020003" pitchFamily="2" charset="0"/>
            </a:endParaRPr>
          </a:p>
          <a:p>
            <a:pPr marL="285750" indent="-285750" algn="just">
              <a:buFontTx/>
              <a:buChar char="-"/>
            </a:pPr>
            <a:r>
              <a:rPr lang="en-US" sz="1600" dirty="0">
                <a:latin typeface="Avenir Book" panose="02000503020000020003" pitchFamily="2" charset="0"/>
              </a:rPr>
              <a:t>Close by nature, parks and archeological sites.</a:t>
            </a:r>
          </a:p>
          <a:p>
            <a:pPr marL="285750" indent="-285750" algn="just">
              <a:buFontTx/>
              <a:buChar char="-"/>
            </a:pPr>
            <a:r>
              <a:rPr lang="en-US" sz="1600" dirty="0">
                <a:latin typeface="Avenir Book" panose="02000503020000020003" pitchFamily="2" charset="0"/>
              </a:rPr>
              <a:t>Good weather and food.</a:t>
            </a:r>
          </a:p>
          <a:p>
            <a:pPr marL="285750" indent="-285750" algn="just">
              <a:buFontTx/>
              <a:buChar char="-"/>
            </a:pPr>
            <a:r>
              <a:rPr lang="en-US" sz="1600" dirty="0">
                <a:latin typeface="Avenir Book" panose="02000503020000020003" pitchFamily="2" charset="0"/>
              </a:rPr>
              <a:t>Good commute and less traffic.</a:t>
            </a:r>
          </a:p>
        </p:txBody>
      </p:sp>
      <p:pic>
        <p:nvPicPr>
          <p:cNvPr id="6" name="Picture 5" descr="Background pattern&#10;&#10;Description automatically generated">
            <a:extLst>
              <a:ext uri="{FF2B5EF4-FFF2-40B4-BE49-F238E27FC236}">
                <a16:creationId xmlns:a16="http://schemas.microsoft.com/office/drawing/2014/main" id="{A67139C9-1D71-49C7-D4F3-8B48D5F7DCE5}"/>
              </a:ext>
            </a:extLst>
          </p:cNvPr>
          <p:cNvPicPr>
            <a:picLocks noChangeAspect="1"/>
          </p:cNvPicPr>
          <p:nvPr/>
        </p:nvPicPr>
        <p:blipFill>
          <a:blip r:embed="rId5"/>
          <a:stretch>
            <a:fillRect/>
          </a:stretch>
        </p:blipFill>
        <p:spPr>
          <a:xfrm>
            <a:off x="5795135" y="1071702"/>
            <a:ext cx="6235337" cy="1441283"/>
          </a:xfrm>
          <a:prstGeom prst="rect">
            <a:avLst/>
          </a:prstGeom>
          <a:ln>
            <a:solidFill>
              <a:schemeClr val="tx1"/>
            </a:solidFill>
          </a:ln>
        </p:spPr>
      </p:pic>
    </p:spTree>
    <p:extLst>
      <p:ext uri="{BB962C8B-B14F-4D97-AF65-F5344CB8AC3E}">
        <p14:creationId xmlns:p14="http://schemas.microsoft.com/office/powerpoint/2010/main" val="2254462629"/>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a:bodyPr>
          <a:lstStyle/>
          <a:p>
            <a:r>
              <a:rPr lang="en-US" sz="2700" dirty="0"/>
              <a:t>Distribution Of Neighborhood Group &amp; Room Type</a:t>
            </a:r>
          </a:p>
        </p:txBody>
      </p:sp>
      <p:pic>
        <p:nvPicPr>
          <p:cNvPr id="6" name="Picture 5" descr="Chart, bar chart&#10;&#10;Description automatically generated">
            <a:extLst>
              <a:ext uri="{FF2B5EF4-FFF2-40B4-BE49-F238E27FC236}">
                <a16:creationId xmlns:a16="http://schemas.microsoft.com/office/drawing/2014/main" id="{835D1A32-3666-D998-494A-476D2CBB66AA}"/>
              </a:ext>
            </a:extLst>
          </p:cNvPr>
          <p:cNvPicPr>
            <a:picLocks noChangeAspect="1"/>
          </p:cNvPicPr>
          <p:nvPr/>
        </p:nvPicPr>
        <p:blipFill>
          <a:blip r:embed="rId3"/>
          <a:stretch>
            <a:fillRect/>
          </a:stretch>
        </p:blipFill>
        <p:spPr>
          <a:xfrm>
            <a:off x="5450603" y="868382"/>
            <a:ext cx="6741397" cy="4229319"/>
          </a:xfrm>
          <a:prstGeom prst="rect">
            <a:avLst/>
          </a:prstGeom>
        </p:spPr>
      </p:pic>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4"/>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99FAA10D-EF91-3CAF-3754-34B798EAB0CC}"/>
              </a:ext>
            </a:extLst>
          </p:cNvPr>
          <p:cNvSpPr txBox="1"/>
          <p:nvPr/>
        </p:nvSpPr>
        <p:spPr>
          <a:xfrm>
            <a:off x="538970" y="1018903"/>
            <a:ext cx="4911634" cy="1077218"/>
          </a:xfrm>
          <a:prstGeom prst="rect">
            <a:avLst/>
          </a:prstGeom>
          <a:noFill/>
        </p:spPr>
        <p:txBody>
          <a:bodyPr wrap="square" rtlCol="0">
            <a:spAutoFit/>
          </a:bodyPr>
          <a:lstStyle/>
          <a:p>
            <a:r>
              <a:rPr lang="en-CA" sz="1600" b="1" i="0" u="none" strike="noStrike" dirty="0">
                <a:effectLst/>
                <a:latin typeface="Avenir Book" panose="02000503020000020003" pitchFamily="2" charset="0"/>
              </a:rPr>
              <a:t>Business Question:</a:t>
            </a:r>
            <a:endParaRPr lang="en-US" sz="1600" dirty="0">
              <a:latin typeface="Avenir Book" panose="02000503020000020003" pitchFamily="2" charset="0"/>
            </a:endParaRPr>
          </a:p>
          <a:p>
            <a:pPr algn="l"/>
            <a:endParaRPr lang="en-US" sz="1600" dirty="0">
              <a:latin typeface="Avenir Book" panose="02000503020000020003" pitchFamily="2" charset="0"/>
            </a:endParaRPr>
          </a:p>
          <a:p>
            <a:pPr algn="l"/>
            <a:r>
              <a:rPr lang="en-US" sz="1600" dirty="0">
                <a:latin typeface="Avenir Book" panose="02000503020000020003" pitchFamily="2" charset="0"/>
              </a:rPr>
              <a:t>What is the distribution of the neighbourhood groups and room types located in each area?</a:t>
            </a:r>
          </a:p>
        </p:txBody>
      </p:sp>
      <p:sp>
        <p:nvSpPr>
          <p:cNvPr id="8" name="TextBox 7">
            <a:extLst>
              <a:ext uri="{FF2B5EF4-FFF2-40B4-BE49-F238E27FC236}">
                <a16:creationId xmlns:a16="http://schemas.microsoft.com/office/drawing/2014/main" id="{E82B93B4-E250-D421-EB23-2FC6AF40802D}"/>
              </a:ext>
            </a:extLst>
          </p:cNvPr>
          <p:cNvSpPr txBox="1"/>
          <p:nvPr/>
        </p:nvSpPr>
        <p:spPr>
          <a:xfrm>
            <a:off x="538969" y="2024968"/>
            <a:ext cx="4911634" cy="4031873"/>
          </a:xfrm>
          <a:prstGeom prst="rect">
            <a:avLst/>
          </a:prstGeom>
          <a:noFill/>
        </p:spPr>
        <p:txBody>
          <a:bodyPr wrap="square" rtlCol="0">
            <a:spAutoFit/>
          </a:bodyPr>
          <a:lstStyle/>
          <a:p>
            <a:pPr algn="just"/>
            <a:endParaRPr lang="en-CA" sz="1600" b="1" i="0" u="none" strike="noStrike" dirty="0">
              <a:effectLst/>
              <a:latin typeface="Avenir Book" panose="02000503020000020003" pitchFamily="2" charset="0"/>
            </a:endParaRPr>
          </a:p>
          <a:p>
            <a:pPr algn="just"/>
            <a:r>
              <a:rPr lang="en-CA" sz="1600" b="1" i="0" u="none" strike="noStrike" dirty="0">
                <a:effectLst/>
                <a:latin typeface="Avenir Book" panose="02000503020000020003" pitchFamily="2" charset="0"/>
              </a:rPr>
              <a:t>Analysis:</a:t>
            </a:r>
            <a:endParaRPr lang="en-US" sz="1600" dirty="0">
              <a:latin typeface="Avenir Book" panose="02000503020000020003" pitchFamily="2" charset="0"/>
            </a:endParaRPr>
          </a:p>
          <a:p>
            <a:pPr algn="just"/>
            <a:r>
              <a:rPr lang="en-US" sz="1600" dirty="0">
                <a:latin typeface="Avenir Book" panose="02000503020000020003" pitchFamily="2" charset="0"/>
              </a:rPr>
              <a:t>Manhattan and Brooklyn have the most rooms in general. They have the most entire private room. Manhattan and Brooklyn are basically split up between private room and entire home/apartment. The three other places have little rooms in general.</a:t>
            </a:r>
          </a:p>
          <a:p>
            <a:pPr algn="just"/>
            <a:endParaRPr lang="en-US" sz="1600" dirty="0">
              <a:latin typeface="Avenir Book" panose="02000503020000020003" pitchFamily="2" charset="0"/>
            </a:endParaRPr>
          </a:p>
          <a:p>
            <a:pPr algn="just"/>
            <a:r>
              <a:rPr lang="en-US" sz="1600" b="1" dirty="0">
                <a:latin typeface="Avenir Book" panose="02000503020000020003" pitchFamily="2" charset="0"/>
              </a:rPr>
              <a:t>Reason:</a:t>
            </a:r>
          </a:p>
          <a:p>
            <a:pPr marL="285750" indent="-285750" algn="just">
              <a:buFontTx/>
              <a:buChar char="-"/>
            </a:pPr>
            <a:r>
              <a:rPr lang="en-US" sz="1600" dirty="0">
                <a:latin typeface="Avenir Book" panose="02000503020000020003" pitchFamily="2" charset="0"/>
              </a:rPr>
              <a:t>High demand of hotel industry.</a:t>
            </a:r>
          </a:p>
          <a:p>
            <a:pPr marL="285750" indent="-285750" algn="just">
              <a:buFontTx/>
              <a:buChar char="-"/>
            </a:pPr>
            <a:r>
              <a:rPr lang="en-US" sz="1600" dirty="0">
                <a:latin typeface="Avenir Book" panose="02000503020000020003" pitchFamily="2" charset="0"/>
              </a:rPr>
              <a:t>Number of customer are high.</a:t>
            </a:r>
          </a:p>
          <a:p>
            <a:pPr marL="285750" indent="-285750" algn="just">
              <a:buFontTx/>
              <a:buChar char="-"/>
            </a:pPr>
            <a:r>
              <a:rPr lang="en-US" sz="1600" dirty="0">
                <a:latin typeface="Avenir Book" panose="02000503020000020003" pitchFamily="2" charset="0"/>
              </a:rPr>
              <a:t>High lifestyle</a:t>
            </a:r>
          </a:p>
          <a:p>
            <a:pPr marL="285750" indent="-285750">
              <a:buFontTx/>
              <a:buChar char="-"/>
            </a:pPr>
            <a:r>
              <a:rPr lang="en-US" sz="1600" dirty="0">
                <a:latin typeface="Avenir Book" panose="02000503020000020003" pitchFamily="2" charset="0"/>
              </a:rPr>
              <a:t>Top company </a:t>
            </a:r>
          </a:p>
          <a:p>
            <a:r>
              <a:rPr lang="en-US" sz="1600" dirty="0">
                <a:latin typeface="Avenir Book" panose="02000503020000020003" pitchFamily="2" charset="0"/>
              </a:rPr>
              <a:t>     executives and </a:t>
            </a:r>
          </a:p>
          <a:p>
            <a:r>
              <a:rPr lang="en-US" sz="1600" dirty="0">
                <a:latin typeface="Avenir Book" panose="02000503020000020003" pitchFamily="2" charset="0"/>
              </a:rPr>
              <a:t>     business market.</a:t>
            </a:r>
          </a:p>
          <a:p>
            <a:pPr marL="285750" indent="-285750" algn="just">
              <a:buFontTx/>
              <a:buChar char="-"/>
            </a:pPr>
            <a:endParaRPr lang="en-US" sz="1600" dirty="0">
              <a:latin typeface="Avenir Book" panose="02000503020000020003" pitchFamily="2" charset="0"/>
            </a:endParaRPr>
          </a:p>
        </p:txBody>
      </p:sp>
      <p:pic>
        <p:nvPicPr>
          <p:cNvPr id="10" name="Picture 9" descr="Table&#10;&#10;Description automatically generated">
            <a:extLst>
              <a:ext uri="{FF2B5EF4-FFF2-40B4-BE49-F238E27FC236}">
                <a16:creationId xmlns:a16="http://schemas.microsoft.com/office/drawing/2014/main" id="{933E9D70-1F2B-21C6-C876-B125E4580631}"/>
              </a:ext>
            </a:extLst>
          </p:cNvPr>
          <p:cNvPicPr>
            <a:picLocks noChangeAspect="1"/>
          </p:cNvPicPr>
          <p:nvPr/>
        </p:nvPicPr>
        <p:blipFill>
          <a:blip r:embed="rId5"/>
          <a:stretch>
            <a:fillRect/>
          </a:stretch>
        </p:blipFill>
        <p:spPr>
          <a:xfrm>
            <a:off x="2565771" y="5058824"/>
            <a:ext cx="8351255" cy="1799176"/>
          </a:xfrm>
          <a:prstGeom prst="rect">
            <a:avLst/>
          </a:prstGeom>
          <a:ln>
            <a:solidFill>
              <a:schemeClr val="tx1"/>
            </a:solidFill>
          </a:ln>
        </p:spPr>
      </p:pic>
      <p:sp>
        <p:nvSpPr>
          <p:cNvPr id="11" name="TextBox 10">
            <a:extLst>
              <a:ext uri="{FF2B5EF4-FFF2-40B4-BE49-F238E27FC236}">
                <a16:creationId xmlns:a16="http://schemas.microsoft.com/office/drawing/2014/main" id="{86479553-EF03-7890-B67A-B6777F83569C}"/>
              </a:ext>
            </a:extLst>
          </p:cNvPr>
          <p:cNvSpPr txBox="1"/>
          <p:nvPr/>
        </p:nvSpPr>
        <p:spPr>
          <a:xfrm>
            <a:off x="538968" y="6117437"/>
            <a:ext cx="1654620" cy="338554"/>
          </a:xfrm>
          <a:prstGeom prst="rect">
            <a:avLst/>
          </a:prstGeom>
          <a:noFill/>
        </p:spPr>
        <p:txBody>
          <a:bodyPr wrap="none" rtlCol="0">
            <a:spAutoFit/>
          </a:bodyPr>
          <a:lstStyle/>
          <a:p>
            <a:r>
              <a:rPr lang="en-US" sz="1600" b="1" dirty="0">
                <a:latin typeface="Avenir Book" panose="02000503020000020003" pitchFamily="2" charset="0"/>
              </a:rPr>
              <a:t>Mean &amp; Median</a:t>
            </a:r>
          </a:p>
        </p:txBody>
      </p:sp>
    </p:spTree>
    <p:extLst>
      <p:ext uri="{BB962C8B-B14F-4D97-AF65-F5344CB8AC3E}">
        <p14:creationId xmlns:p14="http://schemas.microsoft.com/office/powerpoint/2010/main" val="2526721949"/>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fontScale="90000"/>
          </a:bodyPr>
          <a:lstStyle/>
          <a:p>
            <a:r>
              <a:rPr lang="en-US" sz="3000" dirty="0"/>
              <a:t>Price Comparison Across Different Neighborhood And Room Types</a:t>
            </a:r>
          </a:p>
        </p:txBody>
      </p:sp>
      <p:pic>
        <p:nvPicPr>
          <p:cNvPr id="10" name="Picture 9" descr="Chart, box and whisker chart&#10;&#10;Description automatically generated">
            <a:extLst>
              <a:ext uri="{FF2B5EF4-FFF2-40B4-BE49-F238E27FC236}">
                <a16:creationId xmlns:a16="http://schemas.microsoft.com/office/drawing/2014/main" id="{68DFD719-A9E6-DFE1-E390-D34CB4E13C1C}"/>
              </a:ext>
            </a:extLst>
          </p:cNvPr>
          <p:cNvPicPr>
            <a:picLocks noChangeAspect="1"/>
          </p:cNvPicPr>
          <p:nvPr/>
        </p:nvPicPr>
        <p:blipFill>
          <a:blip r:embed="rId3"/>
          <a:stretch>
            <a:fillRect/>
          </a:stretch>
        </p:blipFill>
        <p:spPr>
          <a:xfrm>
            <a:off x="6309360" y="3321683"/>
            <a:ext cx="5467506" cy="3394442"/>
          </a:xfrm>
          <a:prstGeom prst="rect">
            <a:avLst/>
          </a:prstGeom>
        </p:spPr>
      </p:pic>
      <p:pic>
        <p:nvPicPr>
          <p:cNvPr id="8" name="Picture 7" descr="Chart, box and whisker chart&#10;&#10;Description automatically generated">
            <a:extLst>
              <a:ext uri="{FF2B5EF4-FFF2-40B4-BE49-F238E27FC236}">
                <a16:creationId xmlns:a16="http://schemas.microsoft.com/office/drawing/2014/main" id="{2BA88127-DEB3-3CEC-33F8-42D27C8138FB}"/>
              </a:ext>
            </a:extLst>
          </p:cNvPr>
          <p:cNvPicPr>
            <a:picLocks noChangeAspect="1"/>
          </p:cNvPicPr>
          <p:nvPr/>
        </p:nvPicPr>
        <p:blipFill>
          <a:blip r:embed="rId4"/>
          <a:stretch>
            <a:fillRect/>
          </a:stretch>
        </p:blipFill>
        <p:spPr>
          <a:xfrm>
            <a:off x="538968" y="3327227"/>
            <a:ext cx="5467506" cy="3394443"/>
          </a:xfrm>
          <a:prstGeom prst="rect">
            <a:avLst/>
          </a:prstGeom>
        </p:spPr>
      </p:pic>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5"/>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99FAA10D-EF91-3CAF-3754-34B798EAB0CC}"/>
              </a:ext>
            </a:extLst>
          </p:cNvPr>
          <p:cNvSpPr txBox="1"/>
          <p:nvPr/>
        </p:nvSpPr>
        <p:spPr>
          <a:xfrm>
            <a:off x="538969" y="1018903"/>
            <a:ext cx="5280613" cy="2308324"/>
          </a:xfrm>
          <a:prstGeom prst="rect">
            <a:avLst/>
          </a:prstGeom>
          <a:noFill/>
        </p:spPr>
        <p:txBody>
          <a:bodyPr wrap="square" rtlCol="0">
            <a:spAutoFit/>
          </a:bodyPr>
          <a:lstStyle/>
          <a:p>
            <a:r>
              <a:rPr lang="en-CA" sz="1600" b="1" i="0" u="none" strike="noStrike" dirty="0">
                <a:effectLst/>
                <a:latin typeface="Avenir Book" panose="02000503020000020003" pitchFamily="2" charset="0"/>
              </a:rPr>
              <a:t>Business Question:</a:t>
            </a:r>
            <a:endParaRPr lang="en-US" sz="1600" dirty="0">
              <a:latin typeface="Avenir Book" panose="02000503020000020003" pitchFamily="2" charset="0"/>
            </a:endParaRPr>
          </a:p>
          <a:p>
            <a:pPr algn="l"/>
            <a:r>
              <a:rPr lang="en-CA" sz="1600" b="0" i="0" u="none" strike="noStrike" dirty="0">
                <a:effectLst/>
                <a:latin typeface="Avenir Book" panose="02000503020000020003" pitchFamily="2" charset="0"/>
              </a:rPr>
              <a:t>Is there a difference in price across different neighbourhood groups?</a:t>
            </a:r>
          </a:p>
          <a:p>
            <a:pPr algn="l"/>
            <a:endParaRPr lang="en-CA" sz="1600" b="0" i="0" u="none" strike="noStrike" dirty="0">
              <a:effectLst/>
              <a:latin typeface="Avenir Book" panose="02000503020000020003" pitchFamily="2" charset="0"/>
            </a:endParaRPr>
          </a:p>
          <a:p>
            <a:pPr algn="just"/>
            <a:r>
              <a:rPr lang="en-CA" sz="1600" b="1" i="0" u="none" strike="noStrike" dirty="0">
                <a:effectLst/>
                <a:latin typeface="Avenir Book" panose="02000503020000020003" pitchFamily="2" charset="0"/>
              </a:rPr>
              <a:t>Analysis:</a:t>
            </a:r>
            <a:endParaRPr lang="en-US" sz="1600" dirty="0">
              <a:latin typeface="Avenir Book" panose="02000503020000020003" pitchFamily="2" charset="0"/>
            </a:endParaRPr>
          </a:p>
          <a:p>
            <a:pPr algn="just"/>
            <a:r>
              <a:rPr lang="en-US" sz="1600" dirty="0">
                <a:latin typeface="Avenir Book" panose="02000503020000020003" pitchFamily="2" charset="0"/>
              </a:rPr>
              <a:t>Brooklyn and Manhattan has the highest median price out of all of them i.e., 85. It also has the least number of outliers. </a:t>
            </a:r>
          </a:p>
          <a:p>
            <a:pPr algn="just"/>
            <a:r>
              <a:rPr lang="en-US" sz="1600" dirty="0">
                <a:latin typeface="Avenir Book" panose="02000503020000020003" pitchFamily="2" charset="0"/>
              </a:rPr>
              <a:t>Bronx region has the lowest median price i.e., 82.</a:t>
            </a:r>
          </a:p>
        </p:txBody>
      </p:sp>
      <p:sp>
        <p:nvSpPr>
          <p:cNvPr id="12" name="TextBox 11">
            <a:extLst>
              <a:ext uri="{FF2B5EF4-FFF2-40B4-BE49-F238E27FC236}">
                <a16:creationId xmlns:a16="http://schemas.microsoft.com/office/drawing/2014/main" id="{DD87A192-5669-DBED-3746-C032DEE55082}"/>
              </a:ext>
            </a:extLst>
          </p:cNvPr>
          <p:cNvSpPr txBox="1"/>
          <p:nvPr/>
        </p:nvSpPr>
        <p:spPr>
          <a:xfrm>
            <a:off x="6095998" y="1010782"/>
            <a:ext cx="5280613" cy="2308324"/>
          </a:xfrm>
          <a:prstGeom prst="rect">
            <a:avLst/>
          </a:prstGeom>
          <a:noFill/>
        </p:spPr>
        <p:txBody>
          <a:bodyPr wrap="square" rtlCol="0">
            <a:spAutoFit/>
          </a:bodyPr>
          <a:lstStyle/>
          <a:p>
            <a:r>
              <a:rPr lang="en-CA" sz="1600" b="1" i="0" u="none" strike="noStrike" dirty="0">
                <a:effectLst/>
                <a:latin typeface="Avenir Book" panose="02000503020000020003" pitchFamily="2" charset="0"/>
              </a:rPr>
              <a:t>Business Question:</a:t>
            </a:r>
            <a:endParaRPr lang="en-US" sz="1600" dirty="0">
              <a:latin typeface="Avenir Book" panose="02000503020000020003" pitchFamily="2" charset="0"/>
            </a:endParaRPr>
          </a:p>
          <a:p>
            <a:pPr algn="l"/>
            <a:r>
              <a:rPr lang="en-CA" sz="1600" b="0" i="0" u="none" strike="noStrike" dirty="0">
                <a:effectLst/>
                <a:latin typeface="Avenir Book" panose="02000503020000020003" pitchFamily="2" charset="0"/>
              </a:rPr>
              <a:t>Is there a difference in price across different room types?</a:t>
            </a:r>
          </a:p>
          <a:p>
            <a:pPr algn="l"/>
            <a:endParaRPr lang="en-CA" sz="1600" b="0" i="0" u="none" strike="noStrike" dirty="0">
              <a:effectLst/>
              <a:latin typeface="Avenir Book" panose="02000503020000020003" pitchFamily="2" charset="0"/>
            </a:endParaRPr>
          </a:p>
          <a:p>
            <a:pPr algn="just"/>
            <a:r>
              <a:rPr lang="en-CA" sz="1600" b="1" i="0" u="none" strike="noStrike" dirty="0">
                <a:effectLst/>
                <a:latin typeface="Avenir Book" panose="02000503020000020003" pitchFamily="2" charset="0"/>
              </a:rPr>
              <a:t>Analysis:</a:t>
            </a:r>
            <a:endParaRPr lang="en-US" sz="1600" dirty="0">
              <a:latin typeface="Avenir Book" panose="02000503020000020003" pitchFamily="2" charset="0"/>
            </a:endParaRPr>
          </a:p>
          <a:p>
            <a:pPr algn="just"/>
            <a:r>
              <a:rPr lang="en-US" sz="1600" dirty="0">
                <a:latin typeface="Avenir Book" panose="02000503020000020003" pitchFamily="2" charset="0"/>
              </a:rPr>
              <a:t>Entire home or apartment has the highest median price out of all of them i.e., 86. It also has the least number of outliers whereas Private room has 85 median price.</a:t>
            </a:r>
          </a:p>
          <a:p>
            <a:pPr algn="just"/>
            <a:r>
              <a:rPr lang="en-US" sz="1600" dirty="0">
                <a:latin typeface="Avenir Book" panose="02000503020000020003" pitchFamily="2" charset="0"/>
              </a:rPr>
              <a:t>Shared room has the lowest median price i.e., 80.</a:t>
            </a:r>
          </a:p>
        </p:txBody>
      </p:sp>
    </p:spTree>
    <p:extLst>
      <p:ext uri="{BB962C8B-B14F-4D97-AF65-F5344CB8AC3E}">
        <p14:creationId xmlns:p14="http://schemas.microsoft.com/office/powerpoint/2010/main" val="2492672061"/>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Map&#10;&#10;Description automatically generated">
            <a:extLst>
              <a:ext uri="{FF2B5EF4-FFF2-40B4-BE49-F238E27FC236}">
                <a16:creationId xmlns:a16="http://schemas.microsoft.com/office/drawing/2014/main" id="{B9FDE497-C298-C54C-F214-646FA197A20D}"/>
              </a:ext>
            </a:extLst>
          </p:cNvPr>
          <p:cNvPicPr>
            <a:picLocks noChangeAspect="1"/>
          </p:cNvPicPr>
          <p:nvPr/>
        </p:nvPicPr>
        <p:blipFill>
          <a:blip r:embed="rId3"/>
          <a:stretch>
            <a:fillRect/>
          </a:stretch>
        </p:blipFill>
        <p:spPr>
          <a:xfrm>
            <a:off x="5127774" y="887150"/>
            <a:ext cx="6804519" cy="2591735"/>
          </a:xfrm>
          <a:prstGeom prst="rect">
            <a:avLst/>
          </a:prstGeom>
        </p:spPr>
      </p:pic>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rmAutofit fontScale="90000"/>
          </a:bodyPr>
          <a:lstStyle/>
          <a:p>
            <a:r>
              <a:rPr lang="en-US" sz="3000" dirty="0"/>
              <a:t>Latitude and Longitude Density For Specific Room Types As Per Price</a:t>
            </a:r>
          </a:p>
        </p:txBody>
      </p:sp>
      <p:pic>
        <p:nvPicPr>
          <p:cNvPr id="15" name="Picture 14" descr="Map&#10;&#10;Description automatically generated">
            <a:extLst>
              <a:ext uri="{FF2B5EF4-FFF2-40B4-BE49-F238E27FC236}">
                <a16:creationId xmlns:a16="http://schemas.microsoft.com/office/drawing/2014/main" id="{FEC439EA-B5C9-C78E-985D-5FA8BB1FB297}"/>
              </a:ext>
            </a:extLst>
          </p:cNvPr>
          <p:cNvPicPr>
            <a:picLocks noChangeAspect="1"/>
          </p:cNvPicPr>
          <p:nvPr/>
        </p:nvPicPr>
        <p:blipFill>
          <a:blip r:embed="rId4"/>
          <a:stretch>
            <a:fillRect/>
          </a:stretch>
        </p:blipFill>
        <p:spPr>
          <a:xfrm>
            <a:off x="5127776" y="3514088"/>
            <a:ext cx="6580283" cy="2496940"/>
          </a:xfrm>
          <a:prstGeom prst="rect">
            <a:avLst/>
          </a:prstGeom>
        </p:spPr>
      </p:pic>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5"/>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4" name="TextBox 3">
            <a:extLst>
              <a:ext uri="{FF2B5EF4-FFF2-40B4-BE49-F238E27FC236}">
                <a16:creationId xmlns:a16="http://schemas.microsoft.com/office/drawing/2014/main" id="{A82D7923-8653-1B6B-632B-325F7E91320F}"/>
              </a:ext>
            </a:extLst>
          </p:cNvPr>
          <p:cNvSpPr txBox="1"/>
          <p:nvPr/>
        </p:nvSpPr>
        <p:spPr>
          <a:xfrm>
            <a:off x="538968" y="2087463"/>
            <a:ext cx="4588807" cy="4770537"/>
          </a:xfrm>
          <a:prstGeom prst="rect">
            <a:avLst/>
          </a:prstGeom>
          <a:noFill/>
        </p:spPr>
        <p:txBody>
          <a:bodyPr wrap="square" rtlCol="0">
            <a:spAutoFit/>
          </a:bodyPr>
          <a:lstStyle/>
          <a:p>
            <a:pPr algn="just"/>
            <a:r>
              <a:rPr lang="en-CA" sz="1600" b="1" i="0" u="none" strike="noStrike" dirty="0">
                <a:effectLst/>
                <a:latin typeface="Avenir Book" panose="02000503020000020003" pitchFamily="2" charset="0"/>
              </a:rPr>
              <a:t>Analysis:</a:t>
            </a:r>
          </a:p>
          <a:p>
            <a:pPr algn="just"/>
            <a:endParaRPr lang="en-CA" sz="1600" b="1" i="0" u="none" strike="noStrike" dirty="0">
              <a:effectLst/>
              <a:latin typeface="Avenir Book" panose="02000503020000020003" pitchFamily="2" charset="0"/>
            </a:endParaRPr>
          </a:p>
          <a:p>
            <a:pPr marL="285750" indent="-285750" algn="just">
              <a:buFontTx/>
              <a:buChar char="-"/>
            </a:pPr>
            <a:r>
              <a:rPr lang="en-CA" sz="1600" dirty="0">
                <a:latin typeface="Avenir Book" panose="02000503020000020003" pitchFamily="2" charset="0"/>
              </a:rPr>
              <a:t>For </a:t>
            </a:r>
            <a:r>
              <a:rPr lang="en-CA" sz="1600" b="1" dirty="0">
                <a:latin typeface="Avenir Book" panose="02000503020000020003" pitchFamily="2" charset="0"/>
              </a:rPr>
              <a:t>Uncleaned Dataset</a:t>
            </a:r>
            <a:r>
              <a:rPr lang="en-CA" sz="1600" dirty="0">
                <a:latin typeface="Avenir Book" panose="02000503020000020003" pitchFamily="2" charset="0"/>
              </a:rPr>
              <a:t>, there is lesser density of price in New York city due to lower booking rates. When compared the same to Private room and Entire home or apartment, we see the graph gets denser. However, we need further analysis to get the correct data as it’s an uncleaned data set.</a:t>
            </a:r>
          </a:p>
          <a:p>
            <a:pPr algn="just"/>
            <a:endParaRPr lang="en-CA" sz="1600" dirty="0">
              <a:latin typeface="Avenir Book" panose="02000503020000020003" pitchFamily="2" charset="0"/>
            </a:endParaRPr>
          </a:p>
          <a:p>
            <a:pPr marL="285750" indent="-285750" algn="just">
              <a:buFontTx/>
              <a:buChar char="-"/>
            </a:pPr>
            <a:r>
              <a:rPr lang="en-CA" sz="1600" dirty="0">
                <a:latin typeface="Avenir Book" panose="02000503020000020003" pitchFamily="2" charset="0"/>
              </a:rPr>
              <a:t>For </a:t>
            </a:r>
            <a:r>
              <a:rPr lang="en-CA" sz="1600" b="1" dirty="0">
                <a:latin typeface="Avenir Book" panose="02000503020000020003" pitchFamily="2" charset="0"/>
              </a:rPr>
              <a:t>Cleaned Dataset</a:t>
            </a:r>
            <a:r>
              <a:rPr lang="en-CA" sz="1600" dirty="0">
                <a:latin typeface="Avenir Book" panose="02000503020000020003" pitchFamily="2" charset="0"/>
              </a:rPr>
              <a:t>, we can clearly analyse the density of prices across all 3 room types and Private rooms has the highest denser plot in the region.</a:t>
            </a:r>
          </a:p>
          <a:p>
            <a:pPr marL="285750" indent="-285750" algn="just">
              <a:buFontTx/>
              <a:buChar char="-"/>
            </a:pPr>
            <a:endParaRPr lang="en-CA" sz="1600" dirty="0">
              <a:latin typeface="Avenir Book" panose="02000503020000020003" pitchFamily="2" charset="0"/>
            </a:endParaRPr>
          </a:p>
          <a:p>
            <a:pPr algn="just"/>
            <a:r>
              <a:rPr lang="en-CA" sz="1600" b="1" dirty="0">
                <a:latin typeface="Avenir Book" panose="02000503020000020003" pitchFamily="2" charset="0"/>
              </a:rPr>
              <a:t>Reason:</a:t>
            </a:r>
          </a:p>
          <a:p>
            <a:pPr marL="285750" indent="-285750" algn="l">
              <a:buFontTx/>
              <a:buChar char="-"/>
            </a:pPr>
            <a:r>
              <a:rPr lang="en-CA" sz="1600" dirty="0">
                <a:latin typeface="Avenir Book" panose="02000503020000020003" pitchFamily="2" charset="0"/>
              </a:rPr>
              <a:t>Good hospitality service and corporate discounts.</a:t>
            </a:r>
          </a:p>
          <a:p>
            <a:pPr marL="285750" indent="-285750" algn="l">
              <a:buFontTx/>
              <a:buChar char="-"/>
            </a:pPr>
            <a:r>
              <a:rPr lang="en-CA" sz="1600" dirty="0">
                <a:effectLst/>
                <a:latin typeface="Avenir Book" panose="02000503020000020003" pitchFamily="2" charset="0"/>
              </a:rPr>
              <a:t>Better options on room availability.</a:t>
            </a:r>
            <a:endParaRPr lang="en-US" sz="1600" dirty="0">
              <a:latin typeface="Avenir Book" panose="02000503020000020003" pitchFamily="2" charset="0"/>
            </a:endParaRPr>
          </a:p>
        </p:txBody>
      </p:sp>
      <p:sp>
        <p:nvSpPr>
          <p:cNvPr id="6" name="TextBox 5">
            <a:extLst>
              <a:ext uri="{FF2B5EF4-FFF2-40B4-BE49-F238E27FC236}">
                <a16:creationId xmlns:a16="http://schemas.microsoft.com/office/drawing/2014/main" id="{7F2A9B54-67DF-B750-4F57-16ECB8A58F19}"/>
              </a:ext>
            </a:extLst>
          </p:cNvPr>
          <p:cNvSpPr txBox="1"/>
          <p:nvPr/>
        </p:nvSpPr>
        <p:spPr>
          <a:xfrm>
            <a:off x="538967" y="939840"/>
            <a:ext cx="4588807" cy="1077218"/>
          </a:xfrm>
          <a:prstGeom prst="rect">
            <a:avLst/>
          </a:prstGeom>
          <a:noFill/>
        </p:spPr>
        <p:txBody>
          <a:bodyPr wrap="square" rtlCol="0">
            <a:spAutoFit/>
          </a:bodyPr>
          <a:lstStyle/>
          <a:p>
            <a:r>
              <a:rPr lang="en-CA" sz="1600" b="1" i="0" u="none" strike="noStrike" dirty="0">
                <a:effectLst/>
                <a:latin typeface="Avenir Book" panose="02000503020000020003" pitchFamily="2" charset="0"/>
              </a:rPr>
              <a:t>Business Question:</a:t>
            </a:r>
            <a:endParaRPr lang="en-US" sz="1600" dirty="0">
              <a:latin typeface="Avenir Book" panose="02000503020000020003" pitchFamily="2" charset="0"/>
            </a:endParaRPr>
          </a:p>
          <a:p>
            <a:pPr algn="l"/>
            <a:endParaRPr lang="en-US" sz="1600" dirty="0">
              <a:latin typeface="Avenir Book" panose="02000503020000020003" pitchFamily="2" charset="0"/>
            </a:endParaRPr>
          </a:p>
          <a:p>
            <a:r>
              <a:rPr lang="en-US" sz="1600" dirty="0">
                <a:latin typeface="Avenir Book" panose="02000503020000020003" pitchFamily="2" charset="0"/>
              </a:rPr>
              <a:t>How much is the price density as per room types across a region?</a:t>
            </a:r>
          </a:p>
        </p:txBody>
      </p:sp>
    </p:spTree>
    <p:extLst>
      <p:ext uri="{BB962C8B-B14F-4D97-AF65-F5344CB8AC3E}">
        <p14:creationId xmlns:p14="http://schemas.microsoft.com/office/powerpoint/2010/main" val="3170990940"/>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D2ABA-C6BF-3924-913A-4FE6640EA1F5}"/>
              </a:ext>
            </a:extLst>
          </p:cNvPr>
          <p:cNvSpPr>
            <a:spLocks noGrp="1"/>
          </p:cNvSpPr>
          <p:nvPr>
            <p:ph type="title"/>
          </p:nvPr>
        </p:nvSpPr>
        <p:spPr>
          <a:xfrm>
            <a:off x="538969" y="0"/>
            <a:ext cx="11114059" cy="843835"/>
          </a:xfrm>
        </p:spPr>
        <p:txBody>
          <a:bodyPr>
            <a:noAutofit/>
          </a:bodyPr>
          <a:lstStyle/>
          <a:p>
            <a:r>
              <a:rPr lang="en-US" sz="2700" dirty="0"/>
              <a:t>Reviews In Specific Years Based On Room Types </a:t>
            </a:r>
            <a:r>
              <a:rPr lang="en-CA" sz="2700" dirty="0"/>
              <a:t>F</a:t>
            </a:r>
            <a:r>
              <a:rPr lang="en-CA" sz="2700" i="0" u="none" strike="noStrike" dirty="0">
                <a:effectLst/>
              </a:rPr>
              <a:t>rom </a:t>
            </a:r>
            <a:r>
              <a:rPr lang="en-CA" sz="2700" dirty="0"/>
              <a:t>Y</a:t>
            </a:r>
            <a:r>
              <a:rPr lang="en-CA" sz="2700" i="0" u="none" strike="noStrike" dirty="0">
                <a:effectLst/>
              </a:rPr>
              <a:t>ear 2011-2019</a:t>
            </a:r>
            <a:endParaRPr lang="en-US" sz="2700" dirty="0"/>
          </a:p>
        </p:txBody>
      </p:sp>
      <p:pic>
        <p:nvPicPr>
          <p:cNvPr id="10" name="Picture 9" descr="Chart, bar chart&#10;&#10;Description automatically generated">
            <a:extLst>
              <a:ext uri="{FF2B5EF4-FFF2-40B4-BE49-F238E27FC236}">
                <a16:creationId xmlns:a16="http://schemas.microsoft.com/office/drawing/2014/main" id="{EFBDA377-DCBC-A31D-0198-4AF8C45E2D07}"/>
              </a:ext>
            </a:extLst>
          </p:cNvPr>
          <p:cNvPicPr>
            <a:picLocks noChangeAspect="1"/>
          </p:cNvPicPr>
          <p:nvPr/>
        </p:nvPicPr>
        <p:blipFill>
          <a:blip r:embed="rId3"/>
          <a:stretch>
            <a:fillRect/>
          </a:stretch>
        </p:blipFill>
        <p:spPr>
          <a:xfrm>
            <a:off x="5727122" y="1938478"/>
            <a:ext cx="6464877" cy="4077119"/>
          </a:xfrm>
          <a:prstGeom prst="rect">
            <a:avLst/>
          </a:prstGeom>
        </p:spPr>
      </p:pic>
      <p:pic>
        <p:nvPicPr>
          <p:cNvPr id="5" name="Content Placeholder 4" descr="Logo&#10;&#10;Description automatically generated">
            <a:extLst>
              <a:ext uri="{FF2B5EF4-FFF2-40B4-BE49-F238E27FC236}">
                <a16:creationId xmlns:a16="http://schemas.microsoft.com/office/drawing/2014/main" id="{2B342F10-286D-22DE-FE55-B7CBC0D23FE9}"/>
              </a:ext>
            </a:extLst>
          </p:cNvPr>
          <p:cNvPicPr>
            <a:picLocks noGrp="1" noChangeAspect="1"/>
          </p:cNvPicPr>
          <p:nvPr>
            <p:ph idx="1"/>
          </p:nvPr>
        </p:nvPicPr>
        <p:blipFill>
          <a:blip r:embed="rId4"/>
          <a:stretch>
            <a:fillRect/>
          </a:stretch>
        </p:blipFill>
        <p:spPr>
          <a:xfrm>
            <a:off x="11016079" y="5624852"/>
            <a:ext cx="1014393" cy="1014393"/>
          </a:xfrm>
        </p:spPr>
      </p:pic>
      <p:cxnSp>
        <p:nvCxnSpPr>
          <p:cNvPr id="7" name="Straight Connector 6">
            <a:extLst>
              <a:ext uri="{FF2B5EF4-FFF2-40B4-BE49-F238E27FC236}">
                <a16:creationId xmlns:a16="http://schemas.microsoft.com/office/drawing/2014/main" id="{2C2A7487-3D21-27BA-57ED-06E6DF1E2833}"/>
              </a:ext>
            </a:extLst>
          </p:cNvPr>
          <p:cNvCxnSpPr/>
          <p:nvPr/>
        </p:nvCxnSpPr>
        <p:spPr>
          <a:xfrm>
            <a:off x="538970" y="842400"/>
            <a:ext cx="11114059" cy="0"/>
          </a:xfrm>
          <a:prstGeom prst="line">
            <a:avLst/>
          </a:prstGeom>
          <a:ln/>
        </p:spPr>
        <p:style>
          <a:lnRef idx="3">
            <a:schemeClr val="accent6"/>
          </a:lnRef>
          <a:fillRef idx="0">
            <a:schemeClr val="accent6"/>
          </a:fillRef>
          <a:effectRef idx="2">
            <a:schemeClr val="accent6"/>
          </a:effectRef>
          <a:fontRef idx="minor">
            <a:schemeClr val="tx1"/>
          </a:fontRef>
        </p:style>
      </p:cxnSp>
      <p:sp>
        <p:nvSpPr>
          <p:cNvPr id="6" name="TextBox 5">
            <a:extLst>
              <a:ext uri="{FF2B5EF4-FFF2-40B4-BE49-F238E27FC236}">
                <a16:creationId xmlns:a16="http://schemas.microsoft.com/office/drawing/2014/main" id="{7F2A9B54-67DF-B750-4F57-16ECB8A58F19}"/>
              </a:ext>
            </a:extLst>
          </p:cNvPr>
          <p:cNvSpPr txBox="1"/>
          <p:nvPr/>
        </p:nvSpPr>
        <p:spPr>
          <a:xfrm>
            <a:off x="538968" y="985756"/>
            <a:ext cx="11114059" cy="830997"/>
          </a:xfrm>
          <a:prstGeom prst="rect">
            <a:avLst/>
          </a:prstGeom>
          <a:noFill/>
        </p:spPr>
        <p:txBody>
          <a:bodyPr wrap="square" rtlCol="0">
            <a:spAutoFit/>
          </a:bodyPr>
          <a:lstStyle/>
          <a:p>
            <a:pPr algn="just"/>
            <a:r>
              <a:rPr lang="en-CA" sz="1600" b="1" i="0" u="none" strike="noStrike" dirty="0">
                <a:effectLst/>
                <a:latin typeface="Avenir Book" panose="02000503020000020003" pitchFamily="2" charset="0"/>
              </a:rPr>
              <a:t>Business Question:</a:t>
            </a:r>
          </a:p>
          <a:p>
            <a:pPr algn="just"/>
            <a:endParaRPr lang="en-CA" sz="1600" b="1" dirty="0">
              <a:latin typeface="Avenir Book" panose="02000503020000020003" pitchFamily="2" charset="0"/>
            </a:endParaRPr>
          </a:p>
          <a:p>
            <a:pPr algn="l"/>
            <a:r>
              <a:rPr lang="en-CA" sz="1600" i="0" u="none" strike="noStrike" dirty="0">
                <a:effectLst/>
                <a:latin typeface="Avenir Book" panose="02000503020000020003" pitchFamily="2" charset="0"/>
              </a:rPr>
              <a:t>What is the number of reviews for each room type from the year 2011 to 2019? </a:t>
            </a:r>
          </a:p>
        </p:txBody>
      </p:sp>
      <p:sp>
        <p:nvSpPr>
          <p:cNvPr id="11" name="TextBox 10">
            <a:extLst>
              <a:ext uri="{FF2B5EF4-FFF2-40B4-BE49-F238E27FC236}">
                <a16:creationId xmlns:a16="http://schemas.microsoft.com/office/drawing/2014/main" id="{F4CDE016-972B-B2CA-0E5C-4F068A7E8902}"/>
              </a:ext>
            </a:extLst>
          </p:cNvPr>
          <p:cNvSpPr txBox="1"/>
          <p:nvPr/>
        </p:nvSpPr>
        <p:spPr>
          <a:xfrm>
            <a:off x="538968" y="1958674"/>
            <a:ext cx="5188155" cy="4524315"/>
          </a:xfrm>
          <a:prstGeom prst="rect">
            <a:avLst/>
          </a:prstGeom>
          <a:noFill/>
        </p:spPr>
        <p:txBody>
          <a:bodyPr wrap="square" rtlCol="0">
            <a:spAutoFit/>
          </a:bodyPr>
          <a:lstStyle/>
          <a:p>
            <a:pPr algn="just"/>
            <a:r>
              <a:rPr lang="en-CA" sz="1600" b="1" i="0" u="none" strike="noStrike" dirty="0">
                <a:effectLst/>
                <a:latin typeface="Avenir Book" panose="02000503020000020003" pitchFamily="2" charset="0"/>
              </a:rPr>
              <a:t>Analysis:</a:t>
            </a:r>
          </a:p>
          <a:p>
            <a:pPr algn="just"/>
            <a:endParaRPr lang="en-CA" sz="1600" b="1" dirty="0">
              <a:latin typeface="Avenir Book" panose="02000503020000020003" pitchFamily="2" charset="0"/>
            </a:endParaRPr>
          </a:p>
          <a:p>
            <a:pPr algn="just"/>
            <a:r>
              <a:rPr lang="en-CA" sz="1600" dirty="0">
                <a:latin typeface="Avenir Book" panose="02000503020000020003" pitchFamily="2" charset="0"/>
              </a:rPr>
              <a:t>As per the given bar chart, we can clearly depict there is an exponential growth of the reviews received from year 2011-2019. Moreover, we see a huge jump of reviews received in 2019 as compared to the previous year 2018.</a:t>
            </a:r>
          </a:p>
          <a:p>
            <a:pPr algn="just"/>
            <a:endParaRPr lang="en-CA" sz="1600" dirty="0">
              <a:latin typeface="Avenir Book" panose="02000503020000020003" pitchFamily="2" charset="0"/>
            </a:endParaRPr>
          </a:p>
          <a:p>
            <a:pPr algn="just"/>
            <a:r>
              <a:rPr lang="en-CA" sz="1600" dirty="0">
                <a:latin typeface="Avenir Book" panose="02000503020000020003" pitchFamily="2" charset="0"/>
              </a:rPr>
              <a:t>For the year 2011-2019, Private room were always in demand and there was an overflowing of reviews received from the customers as compared to other room types after 2015.</a:t>
            </a:r>
          </a:p>
          <a:p>
            <a:pPr algn="just"/>
            <a:endParaRPr lang="en-CA" sz="1600" dirty="0">
              <a:latin typeface="Avenir Book" panose="02000503020000020003" pitchFamily="2" charset="0"/>
            </a:endParaRPr>
          </a:p>
          <a:p>
            <a:pPr algn="just"/>
            <a:r>
              <a:rPr lang="en-CA" sz="1600" b="1" dirty="0">
                <a:effectLst/>
                <a:latin typeface="Avenir Book" panose="02000503020000020003" pitchFamily="2" charset="0"/>
              </a:rPr>
              <a:t>Reason:</a:t>
            </a:r>
          </a:p>
          <a:p>
            <a:pPr algn="just"/>
            <a:endParaRPr lang="en-CA" sz="1600" b="1" dirty="0">
              <a:latin typeface="Avenir Book" panose="02000503020000020003" pitchFamily="2" charset="0"/>
            </a:endParaRPr>
          </a:p>
          <a:p>
            <a:pPr marL="285750" indent="-285750" algn="just">
              <a:buFontTx/>
              <a:buChar char="-"/>
            </a:pPr>
            <a:r>
              <a:rPr lang="en-CA" sz="1600" dirty="0">
                <a:latin typeface="Avenir Book" panose="02000503020000020003" pitchFamily="2" charset="0"/>
              </a:rPr>
              <a:t>Good hospitality service and corporate discounts.</a:t>
            </a:r>
          </a:p>
          <a:p>
            <a:pPr marL="285750" indent="-285750" algn="just">
              <a:buFontTx/>
              <a:buChar char="-"/>
            </a:pPr>
            <a:r>
              <a:rPr lang="en-CA" sz="1600" dirty="0">
                <a:latin typeface="Avenir Book" panose="02000503020000020003" pitchFamily="2" charset="0"/>
              </a:rPr>
              <a:t>Breakfast, parking, airport pickup/drop facility.</a:t>
            </a:r>
          </a:p>
          <a:p>
            <a:pPr marL="285750" indent="-285750" algn="just">
              <a:buFontTx/>
              <a:buChar char="-"/>
            </a:pPr>
            <a:r>
              <a:rPr lang="en-CA" sz="1600" dirty="0">
                <a:effectLst/>
                <a:latin typeface="Avenir Book" panose="02000503020000020003" pitchFamily="2" charset="0"/>
              </a:rPr>
              <a:t>Better transport and infrastructure.</a:t>
            </a:r>
            <a:endParaRPr lang="en-US" sz="1600" dirty="0"/>
          </a:p>
        </p:txBody>
      </p:sp>
    </p:spTree>
    <p:extLst>
      <p:ext uri="{BB962C8B-B14F-4D97-AF65-F5344CB8AC3E}">
        <p14:creationId xmlns:p14="http://schemas.microsoft.com/office/powerpoint/2010/main" val="795894875"/>
      </p:ext>
    </p:extLst>
  </p:cSld>
  <p:clrMapOvr>
    <a:masterClrMapping/>
  </p:clrMapOvr>
  <mc:AlternateContent xmlns:mc="http://schemas.openxmlformats.org/markup-compatibility/2006" xmlns:p14="http://schemas.microsoft.com/office/powerpoint/2010/main">
    <mc:Choice Requires="p14">
      <p:transition spd="med" p14:dur="700" advTm="29759">
        <p:fade/>
      </p:transition>
    </mc:Choice>
    <mc:Fallback xmlns="">
      <p:transition spd="med" advTm="29759">
        <p:fade/>
      </p:transition>
    </mc:Fallback>
  </mc:AlternateContent>
</p:sld>
</file>

<file path=ppt/theme/theme1.xml><?xml version="1.0" encoding="utf-8"?>
<a:theme xmlns:a="http://schemas.openxmlformats.org/drawingml/2006/main" name="CosineVTI">
  <a:themeElements>
    <a:clrScheme name="Custom 133">
      <a:dk1>
        <a:sysClr val="windowText" lastClr="000000"/>
      </a:dk1>
      <a:lt1>
        <a:sysClr val="window" lastClr="FFFFFF"/>
      </a:lt1>
      <a:dk2>
        <a:srgbClr val="2A2735"/>
      </a:dk2>
      <a:lt2>
        <a:srgbClr val="EEEEEE"/>
      </a:lt2>
      <a:accent1>
        <a:srgbClr val="1EBE9B"/>
      </a:accent1>
      <a:accent2>
        <a:srgbClr val="8F99BB"/>
      </a:accent2>
      <a:accent3>
        <a:srgbClr val="FD8686"/>
      </a:accent3>
      <a:accent4>
        <a:srgbClr val="A3A3C1"/>
      </a:accent4>
      <a:accent5>
        <a:srgbClr val="7162FE"/>
      </a:accent5>
      <a:accent6>
        <a:srgbClr val="E76445"/>
      </a:accent6>
      <a:hlink>
        <a:srgbClr val="EF08F7"/>
      </a:hlink>
      <a:folHlink>
        <a:srgbClr val="8477FE"/>
      </a:folHlink>
    </a:clrScheme>
    <a:fontScheme name="Custom 50">
      <a:majorFont>
        <a:latin typeface="Grandview"/>
        <a:ea typeface=""/>
        <a:cs typeface=""/>
      </a:majorFont>
      <a:minorFont>
        <a:latin typeface="Grandvie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sineVTI" id="{4F4449D5-5E9D-4D83-9E2A-939F9CF20276}" vid="{03166EA1-370F-4321-A61E-8851365B431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4594</TotalTime>
  <Words>1285</Words>
  <Application>Microsoft Macintosh PowerPoint</Application>
  <PresentationFormat>Widescreen</PresentationFormat>
  <Paragraphs>160</Paragraphs>
  <Slides>12</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Avenir Book</vt:lpstr>
      <vt:lpstr>Calibri</vt:lpstr>
      <vt:lpstr>Grandview</vt:lpstr>
      <vt:lpstr>Wingdings</vt:lpstr>
      <vt:lpstr>CosineVTI</vt:lpstr>
      <vt:lpstr>Airbnb New York Analysis (2011 - 2019) : Data Analysis On Hospitality Industry</vt:lpstr>
      <vt:lpstr>Airbnb New York Analysis (2011 - 2019)</vt:lpstr>
      <vt:lpstr>Uncleaned &amp; Cleaned Dataset: Average Price For Each Room Type</vt:lpstr>
      <vt:lpstr>Show Popular Room Type In New York City </vt:lpstr>
      <vt:lpstr>Neighborhood Groups &amp; Percentage Of Airbnb’s</vt:lpstr>
      <vt:lpstr>Distribution Of Neighborhood Group &amp; Room Type</vt:lpstr>
      <vt:lpstr>Price Comparison Across Different Neighborhood And Room Types</vt:lpstr>
      <vt:lpstr>Latitude and Longitude Density For Specific Room Types As Per Price</vt:lpstr>
      <vt:lpstr>Reviews In Specific Years Based On Room Types From Year 2011-2019</vt:lpstr>
      <vt:lpstr>References</vt:lpstr>
      <vt:lpstr>Any Questions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Scientist Job Role In Data Analytics</dc:title>
  <dc:creator>Abhilash Kumar Dikshit</dc:creator>
  <cp:lastModifiedBy>Abhilash Kumar Dikshit</cp:lastModifiedBy>
  <cp:revision>72</cp:revision>
  <dcterms:created xsi:type="dcterms:W3CDTF">2022-10-16T01:51:18Z</dcterms:created>
  <dcterms:modified xsi:type="dcterms:W3CDTF">2022-11-03T10:16:34Z</dcterms:modified>
</cp:coreProperties>
</file>

<file path=docProps/thumbnail.jpeg>
</file>